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8" r:id="rId2"/>
    <p:sldId id="302" r:id="rId3"/>
    <p:sldId id="326" r:id="rId4"/>
    <p:sldId id="327" r:id="rId5"/>
    <p:sldId id="318" r:id="rId6"/>
    <p:sldId id="303" r:id="rId7"/>
    <p:sldId id="304" r:id="rId8"/>
    <p:sldId id="309" r:id="rId9"/>
    <p:sldId id="310" r:id="rId10"/>
    <p:sldId id="305" r:id="rId11"/>
    <p:sldId id="307" r:id="rId12"/>
    <p:sldId id="317" r:id="rId13"/>
    <p:sldId id="325" r:id="rId14"/>
    <p:sldId id="319" r:id="rId15"/>
    <p:sldId id="321" r:id="rId16"/>
    <p:sldId id="312" r:id="rId17"/>
    <p:sldId id="313" r:id="rId18"/>
    <p:sldId id="315" r:id="rId19"/>
    <p:sldId id="323" r:id="rId20"/>
    <p:sldId id="314" r:id="rId21"/>
    <p:sldId id="320" r:id="rId22"/>
    <p:sldId id="265" r:id="rId23"/>
    <p:sldId id="324" r:id="rId24"/>
    <p:sldId id="322" r:id="rId25"/>
    <p:sldId id="308" r:id="rId26"/>
    <p:sldId id="28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C9B5"/>
    <a:srgbClr val="69685B"/>
    <a:srgbClr val="FE12ED"/>
    <a:srgbClr val="66A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9" autoAdjust="0"/>
    <p:restoredTop sz="86405" autoAdjust="0"/>
  </p:normalViewPr>
  <p:slideViewPr>
    <p:cSldViewPr snapToGrid="0" snapToObjects="1">
      <p:cViewPr varScale="1">
        <p:scale>
          <a:sx n="133" d="100"/>
          <a:sy n="133" d="100"/>
        </p:scale>
        <p:origin x="1088" y="184"/>
      </p:cViewPr>
      <p:guideLst/>
    </p:cSldViewPr>
  </p:slideViewPr>
  <p:outlineViewPr>
    <p:cViewPr>
      <p:scale>
        <a:sx n="33" d="100"/>
        <a:sy n="33" d="100"/>
      </p:scale>
      <p:origin x="0" y="-6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106" d="100"/>
          <a:sy n="106" d="100"/>
        </p:scale>
        <p:origin x="3216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igishaa%20suresh\Downloads\local%20graphical-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vignesh\Downloads\ca-project\results\graphical-analysi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igishaa%20suresh\Downloads\local%20graphical-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7034c36431a00be/Desktop/Tournament%20op%20plot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gnesh/Downloads/ca-project/results/graphical-analysi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Local Predictor - Benchmark 470.lbm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'470_local'!$A$2</c:f>
              <c:strCache>
                <c:ptCount val="1"/>
                <c:pt idx="0">
                  <c:v>system.cpu.branchPred.BTBMissPct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  <a:effectLst/>
          </c:spPr>
          <c:invertIfNegative val="0"/>
          <c:cat>
            <c:strRef>
              <c:f>'470_local'!$B$1:$E$1</c:f>
              <c:strCache>
                <c:ptCount val="4"/>
                <c:pt idx="0">
                  <c:v>btb_2048_local_2048</c:v>
                </c:pt>
                <c:pt idx="1">
                  <c:v>btb_2048_local_1024</c:v>
                </c:pt>
                <c:pt idx="2">
                  <c:v>btb_4096_local_2048</c:v>
                </c:pt>
                <c:pt idx="3">
                  <c:v>btb_4096_local_1024</c:v>
                </c:pt>
              </c:strCache>
            </c:strRef>
          </c:cat>
          <c:val>
            <c:numRef>
              <c:f>'470_local'!$B$2:$E$2</c:f>
              <c:numCache>
                <c:formatCode>General</c:formatCode>
                <c:ptCount val="4"/>
                <c:pt idx="0">
                  <c:v>22.719449000000001</c:v>
                </c:pt>
                <c:pt idx="1">
                  <c:v>28.125</c:v>
                </c:pt>
                <c:pt idx="2">
                  <c:v>22.719449000000001</c:v>
                </c:pt>
                <c:pt idx="3">
                  <c:v>28.125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AD-410A-9C3D-09BF174438DF}"/>
            </c:ext>
          </c:extLst>
        </c:ser>
        <c:ser>
          <c:idx val="1"/>
          <c:order val="1"/>
          <c:tx>
            <c:strRef>
              <c:f>'470_local'!$A$3</c:f>
              <c:strCache>
                <c:ptCount val="1"/>
                <c:pt idx="0">
                  <c:v>system.cpu.BranchMispredPercent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'470_local'!$B$1:$E$1</c:f>
              <c:strCache>
                <c:ptCount val="4"/>
                <c:pt idx="0">
                  <c:v>btb_2048_local_2048</c:v>
                </c:pt>
                <c:pt idx="1">
                  <c:v>btb_2048_local_1024</c:v>
                </c:pt>
                <c:pt idx="2">
                  <c:v>btb_4096_local_2048</c:v>
                </c:pt>
                <c:pt idx="3">
                  <c:v>btb_4096_local_1024</c:v>
                </c:pt>
              </c:strCache>
            </c:strRef>
          </c:cat>
          <c:val>
            <c:numRef>
              <c:f>'470_local'!$B$3:$E$3</c:f>
              <c:numCache>
                <c:formatCode>General</c:formatCode>
                <c:ptCount val="4"/>
                <c:pt idx="0">
                  <c:v>20.196850000000001</c:v>
                </c:pt>
                <c:pt idx="1">
                  <c:v>19.881889999999999</c:v>
                </c:pt>
                <c:pt idx="2">
                  <c:v>20.196850000000001</c:v>
                </c:pt>
                <c:pt idx="3">
                  <c:v>19.881889999999999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AD-410A-9C3D-09BF174438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0908512"/>
        <c:axId val="1280642768"/>
      </c:barChart>
      <c:catAx>
        <c:axId val="1280908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0642768"/>
        <c:crosses val="autoZero"/>
        <c:auto val="1"/>
        <c:lblAlgn val="ctr"/>
        <c:lblOffset val="100"/>
        <c:noMultiLvlLbl val="0"/>
      </c:catAx>
      <c:valAx>
        <c:axId val="128064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0908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'470_bimod'!$A$40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'470_bimod'!$B$38:$J$38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'470_bimod'!$B$40:$J$40</c:f>
              <c:numCache>
                <c:formatCode>General</c:formatCode>
                <c:ptCount val="9"/>
                <c:pt idx="0">
                  <c:v>24.094487999999998</c:v>
                </c:pt>
                <c:pt idx="1">
                  <c:v>24.173228000000002</c:v>
                </c:pt>
                <c:pt idx="2">
                  <c:v>24.094487999999998</c:v>
                </c:pt>
                <c:pt idx="3">
                  <c:v>24.251968999999999</c:v>
                </c:pt>
                <c:pt idx="4">
                  <c:v>24.330708999999999</c:v>
                </c:pt>
                <c:pt idx="5">
                  <c:v>24.330708999999999</c:v>
                </c:pt>
                <c:pt idx="6">
                  <c:v>24.409448999999999</c:v>
                </c:pt>
                <c:pt idx="7">
                  <c:v>24.488188999999998</c:v>
                </c:pt>
                <c:pt idx="8">
                  <c:v>24.488188999999998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9E-234E-B79E-06846BF60B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2442064"/>
        <c:axId val="1332704448"/>
      </c:barChart>
      <c:catAx>
        <c:axId val="1332442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2704448"/>
        <c:crosses val="autoZero"/>
        <c:auto val="1"/>
        <c:lblAlgn val="ctr"/>
        <c:lblOffset val="100"/>
        <c:noMultiLvlLbl val="0"/>
      </c:catAx>
      <c:valAx>
        <c:axId val="1332704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2442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Branch </a:t>
            </a:r>
            <a:r>
              <a:rPr lang="en-US" b="1" dirty="0" err="1"/>
              <a:t>MisPrediction</a:t>
            </a:r>
            <a:r>
              <a:rPr lang="en-US" b="1" baseline="0" dirty="0"/>
              <a:t> Pct </a:t>
            </a:r>
            <a:r>
              <a:rPr lang="en-US" b="1" dirty="0"/>
              <a:t>BTB B4096</a:t>
            </a:r>
            <a:r>
              <a:rPr lang="en-US" b="1" baseline="0" dirty="0"/>
              <a:t> Vs 2048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'458_bimod'!$A$3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'458_bimod'!$B$1:$J$1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'458_bimod'!$B$3:$J$3</c:f>
              <c:numCache>
                <c:formatCode>General</c:formatCode>
                <c:ptCount val="9"/>
                <c:pt idx="0">
                  <c:v>6.6729999999999998E-2</c:v>
                </c:pt>
                <c:pt idx="1">
                  <c:v>6.6659999999999997E-2</c:v>
                </c:pt>
                <c:pt idx="2">
                  <c:v>6.6695000000000004E-2</c:v>
                </c:pt>
                <c:pt idx="3">
                  <c:v>6.8865999999999997E-2</c:v>
                </c:pt>
                <c:pt idx="4">
                  <c:v>6.8795999999999996E-2</c:v>
                </c:pt>
                <c:pt idx="5">
                  <c:v>6.8795999999999996E-2</c:v>
                </c:pt>
                <c:pt idx="6">
                  <c:v>7.1176000000000003E-2</c:v>
                </c:pt>
                <c:pt idx="7">
                  <c:v>7.1176000000000003E-2</c:v>
                </c:pt>
                <c:pt idx="8">
                  <c:v>7.1176000000000003E-2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E2-BE47-B00E-5C17F6EAC9CD}"/>
            </c:ext>
          </c:extLst>
        </c:ser>
        <c:ser>
          <c:idx val="1"/>
          <c:order val="1"/>
          <c:tx>
            <c:strRef>
              <c:f>'458_bimod'!$A$40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'458_bimod'!$B$1:$J$1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'458_bimod'!$B$40:$J$40</c:f>
              <c:numCache>
                <c:formatCode>General</c:formatCode>
                <c:ptCount val="9"/>
                <c:pt idx="0">
                  <c:v>6.6695000000000004E-2</c:v>
                </c:pt>
                <c:pt idx="1">
                  <c:v>6.6659999999999997E-2</c:v>
                </c:pt>
                <c:pt idx="2">
                  <c:v>6.6695000000000004E-2</c:v>
                </c:pt>
                <c:pt idx="3">
                  <c:v>6.8831000000000003E-2</c:v>
                </c:pt>
                <c:pt idx="4">
                  <c:v>6.8795999999999996E-2</c:v>
                </c:pt>
                <c:pt idx="5">
                  <c:v>6.8795999999999996E-2</c:v>
                </c:pt>
                <c:pt idx="6">
                  <c:v>7.1176000000000003E-2</c:v>
                </c:pt>
                <c:pt idx="7">
                  <c:v>7.1176000000000003E-2</c:v>
                </c:pt>
                <c:pt idx="8">
                  <c:v>7.1176000000000003E-2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E2-BE47-B00E-5C17F6EAC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65715440"/>
        <c:axId val="865717088"/>
      </c:barChart>
      <c:catAx>
        <c:axId val="86571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5717088"/>
        <c:crosses val="autoZero"/>
        <c:auto val="1"/>
        <c:lblAlgn val="ctr"/>
        <c:lblOffset val="100"/>
        <c:noMultiLvlLbl val="0"/>
      </c:catAx>
      <c:valAx>
        <c:axId val="865717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5715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BTB</a:t>
            </a:r>
            <a:r>
              <a:rPr lang="en-US" baseline="0"/>
              <a:t> 4096 Vs 2048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'470_bimod'!$A$3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'470_bimod'!$B$1:$J$1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'470_bimod'!$B$3:$J$3</c:f>
              <c:numCache>
                <c:formatCode>General</c:formatCode>
                <c:ptCount val="9"/>
                <c:pt idx="0">
                  <c:v>24.094487999999998</c:v>
                </c:pt>
                <c:pt idx="1">
                  <c:v>24.173228000000002</c:v>
                </c:pt>
                <c:pt idx="2">
                  <c:v>24.212598</c:v>
                </c:pt>
                <c:pt idx="3">
                  <c:v>24.251968999999999</c:v>
                </c:pt>
                <c:pt idx="4">
                  <c:v>24.330708999999999</c:v>
                </c:pt>
                <c:pt idx="5">
                  <c:v>24.330708999999999</c:v>
                </c:pt>
                <c:pt idx="6">
                  <c:v>24.409448999999999</c:v>
                </c:pt>
                <c:pt idx="7">
                  <c:v>24.488188999999998</c:v>
                </c:pt>
                <c:pt idx="8">
                  <c:v>24.488188999999998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8B-8C4E-A593-7493FBA9EDD6}"/>
            </c:ext>
          </c:extLst>
        </c:ser>
        <c:ser>
          <c:idx val="1"/>
          <c:order val="1"/>
          <c:tx>
            <c:strRef>
              <c:f>'470_bimod'!$A$40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'470_bimod'!$B$1:$J$1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'470_bimod'!$B$40:$J$40</c:f>
              <c:numCache>
                <c:formatCode>General</c:formatCode>
                <c:ptCount val="9"/>
                <c:pt idx="0">
                  <c:v>24.094487999999998</c:v>
                </c:pt>
                <c:pt idx="1">
                  <c:v>24.173228000000002</c:v>
                </c:pt>
                <c:pt idx="2">
                  <c:v>24.094487999999998</c:v>
                </c:pt>
                <c:pt idx="3">
                  <c:v>24.251968999999999</c:v>
                </c:pt>
                <c:pt idx="4">
                  <c:v>24.330708999999999</c:v>
                </c:pt>
                <c:pt idx="5">
                  <c:v>24.330708999999999</c:v>
                </c:pt>
                <c:pt idx="6">
                  <c:v>24.409448999999999</c:v>
                </c:pt>
                <c:pt idx="7">
                  <c:v>24.488188999999998</c:v>
                </c:pt>
                <c:pt idx="8">
                  <c:v>24.488188999999998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8B-8C4E-A593-7493FBA9ED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87012208"/>
        <c:axId val="1387017280"/>
      </c:barChart>
      <c:catAx>
        <c:axId val="1387012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7017280"/>
        <c:crosses val="autoZero"/>
        <c:auto val="1"/>
        <c:lblAlgn val="ctr"/>
        <c:lblOffset val="100"/>
        <c:noMultiLvlLbl val="0"/>
      </c:catAx>
      <c:valAx>
        <c:axId val="1387017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7012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BTBMissPct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272725284339457"/>
          <c:y val="0.19486111111111112"/>
          <c:w val="0.80338079615048119"/>
          <c:h val="0.40866324001166521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'[Tournament op plot.xlsx]Sheet1'!$A$4</c:f>
              <c:strCache>
                <c:ptCount val="1"/>
                <c:pt idx="0">
                  <c:v>system.cpu.branchPred.BTBMissPct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plot.xlsx]Sheet1'!$B$2:$I$2</c:f>
              <c:strCache>
                <c:ptCount val="8"/>
                <c:pt idx="0">
                  <c:v>l1024_g4096_c4096</c:v>
                </c:pt>
                <c:pt idx="1">
                  <c:v>l1024_g4096_c8192</c:v>
                </c:pt>
                <c:pt idx="2">
                  <c:v>l1024_g8192_c4096</c:v>
                </c:pt>
                <c:pt idx="3">
                  <c:v>l1024_g8192_c8192</c:v>
                </c:pt>
                <c:pt idx="4">
                  <c:v>l2048_g4096_c4096</c:v>
                </c:pt>
                <c:pt idx="5">
                  <c:v>l2048_g4096_c8192</c:v>
                </c:pt>
                <c:pt idx="6">
                  <c:v>l2048_g8192_c4096</c:v>
                </c:pt>
                <c:pt idx="7">
                  <c:v>l2048_g8192_c8192</c:v>
                </c:pt>
              </c:strCache>
            </c:strRef>
          </c:cat>
          <c:val>
            <c:numRef>
              <c:f>'[Tournament op plot.xlsx]Sheet1'!$B$4:$I$4</c:f>
              <c:numCache>
                <c:formatCode>General</c:formatCode>
                <c:ptCount val="8"/>
                <c:pt idx="0">
                  <c:v>76.145885000000007</c:v>
                </c:pt>
                <c:pt idx="1">
                  <c:v>76.145885000000007</c:v>
                </c:pt>
                <c:pt idx="2">
                  <c:v>76.145885000000007</c:v>
                </c:pt>
                <c:pt idx="3">
                  <c:v>76.145885000000007</c:v>
                </c:pt>
                <c:pt idx="4">
                  <c:v>76.209278999999995</c:v>
                </c:pt>
                <c:pt idx="5">
                  <c:v>76.209278999999995</c:v>
                </c:pt>
                <c:pt idx="6">
                  <c:v>76.209278999999995</c:v>
                </c:pt>
                <c:pt idx="7">
                  <c:v>76.209278999999995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00-47C7-8E73-9CCA4B9B35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4862416"/>
        <c:axId val="284867408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'[Tournament op plot.xlsx]Sheet1'!$A$3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'[Tournament op plot.xlsx]Sheet1'!$B$2:$I$2</c15:sqref>
                        </c15:formulaRef>
                      </c:ext>
                    </c:extLst>
                    <c:strCache>
                      <c:ptCount val="8"/>
                      <c:pt idx="0">
                        <c:v>l1024_g4096_c4096</c:v>
                      </c:pt>
                      <c:pt idx="1">
                        <c:v>l1024_g4096_c8192</c:v>
                      </c:pt>
                      <c:pt idx="2">
                        <c:v>l1024_g8192_c4096</c:v>
                      </c:pt>
                      <c:pt idx="3">
                        <c:v>l1024_g8192_c8192</c:v>
                      </c:pt>
                      <c:pt idx="4">
                        <c:v>l2048_g4096_c4096</c:v>
                      </c:pt>
                      <c:pt idx="5">
                        <c:v>l2048_g4096_c8192</c:v>
                      </c:pt>
                      <c:pt idx="6">
                        <c:v>l2048_g8192_c4096</c:v>
                      </c:pt>
                      <c:pt idx="7">
                        <c:v>l2048_g8192_c8192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'[Tournament op plot.xlsx]Sheet1'!$B$3:$I$3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B00-47C7-8E73-9CCA4B9B3511}"/>
                  </c:ext>
                </c:extLst>
              </c15:ser>
            </c15:filteredBarSeries>
          </c:ext>
        </c:extLst>
      </c:barChart>
      <c:catAx>
        <c:axId val="284862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867408"/>
        <c:crosses val="autoZero"/>
        <c:auto val="1"/>
        <c:lblAlgn val="ctr"/>
        <c:lblOffset val="100"/>
        <c:noMultiLvlLbl val="0"/>
      </c:catAx>
      <c:valAx>
        <c:axId val="28486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86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BranchMispredPercent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'[Tournament op plot.xlsx]Sheet1'!$A$6</c:f>
              <c:strCache>
                <c:ptCount val="1"/>
                <c:pt idx="0">
                  <c:v>system.cpu.BranchMispredPercent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plot.xlsx]Sheet1'!$B$5:$I$5</c:f>
              <c:strCache>
                <c:ptCount val="8"/>
                <c:pt idx="0">
                  <c:v>l1024_g4096_c4096</c:v>
                </c:pt>
                <c:pt idx="1">
                  <c:v>l1024_g4096_c8192</c:v>
                </c:pt>
                <c:pt idx="2">
                  <c:v>l1024_g8192_c4096</c:v>
                </c:pt>
                <c:pt idx="3">
                  <c:v>l1024_g8192_c8192</c:v>
                </c:pt>
                <c:pt idx="4">
                  <c:v>l2048_g4096_c4096</c:v>
                </c:pt>
                <c:pt idx="5">
                  <c:v>l2048_g4096_c8192</c:v>
                </c:pt>
                <c:pt idx="6">
                  <c:v>l2048_g8192_c4096</c:v>
                </c:pt>
                <c:pt idx="7">
                  <c:v>l2048_g8192_c8192</c:v>
                </c:pt>
              </c:strCache>
            </c:strRef>
          </c:cat>
          <c:val>
            <c:numRef>
              <c:f>'[Tournament op plot.xlsx]Sheet1'!$B$6:$I$6</c:f>
              <c:numCache>
                <c:formatCode>General</c:formatCode>
                <c:ptCount val="8"/>
                <c:pt idx="0">
                  <c:v>19.92126</c:v>
                </c:pt>
                <c:pt idx="1">
                  <c:v>19.92126</c:v>
                </c:pt>
                <c:pt idx="2">
                  <c:v>76.145885000000007</c:v>
                </c:pt>
                <c:pt idx="3">
                  <c:v>19.92126</c:v>
                </c:pt>
                <c:pt idx="4">
                  <c:v>20</c:v>
                </c:pt>
                <c:pt idx="5">
                  <c:v>20</c:v>
                </c:pt>
                <c:pt idx="6">
                  <c:v>20</c:v>
                </c:pt>
                <c:pt idx="7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DC-4D35-B842-56CED771B9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4996112"/>
        <c:axId val="284998192"/>
      </c:barChart>
      <c:catAx>
        <c:axId val="28499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998192"/>
        <c:crosses val="autoZero"/>
        <c:auto val="1"/>
        <c:lblAlgn val="ctr"/>
        <c:lblOffset val="100"/>
        <c:noMultiLvlLbl val="0"/>
      </c:catAx>
      <c:valAx>
        <c:axId val="284998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99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plot.xlsx]Sheet1'!$B$23:$H$23</c:f>
              <c:strCache>
                <c:ptCount val="7"/>
                <c:pt idx="0">
                  <c:v>l1024_g4096_c8192</c:v>
                </c:pt>
                <c:pt idx="1">
                  <c:v>l1024_g4096_c4096</c:v>
                </c:pt>
                <c:pt idx="2">
                  <c:v>l1024_g8192_c8192</c:v>
                </c:pt>
                <c:pt idx="3">
                  <c:v>l2048_g4096_c4096</c:v>
                </c:pt>
                <c:pt idx="4">
                  <c:v>l2048_g4096_c8192</c:v>
                </c:pt>
                <c:pt idx="5">
                  <c:v>l2048_g8192_c4096</c:v>
                </c:pt>
                <c:pt idx="6">
                  <c:v>l2048_g8192_c8192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06-4C61-B7E0-8F09EC6A1766}"/>
            </c:ext>
          </c:extLst>
        </c:ser>
        <c:ser>
          <c:idx val="1"/>
          <c:order val="1"/>
          <c:tx>
            <c:strRef>
              <c:f>'[Tournament op plot.xlsx]Sheet1'!$A$23</c:f>
              <c:strCache>
                <c:ptCount val="1"/>
                <c:pt idx="0">
                  <c:v>system.cpu.branchPred.BTBMissPct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plot.xlsx]Sheet1'!$B$23:$H$23</c:f>
              <c:strCache>
                <c:ptCount val="7"/>
                <c:pt idx="0">
                  <c:v>l1024_g4096_c8192</c:v>
                </c:pt>
                <c:pt idx="1">
                  <c:v>l1024_g4096_c4096</c:v>
                </c:pt>
                <c:pt idx="2">
                  <c:v>l1024_g8192_c8192</c:v>
                </c:pt>
                <c:pt idx="3">
                  <c:v>l2048_g4096_c4096</c:v>
                </c:pt>
                <c:pt idx="4">
                  <c:v>l2048_g4096_c8192</c:v>
                </c:pt>
                <c:pt idx="5">
                  <c:v>l2048_g8192_c4096</c:v>
                </c:pt>
                <c:pt idx="6">
                  <c:v>l2048_g8192_c8192</c:v>
                </c:pt>
              </c:strCache>
            </c:strRef>
          </c:cat>
          <c:val>
            <c:numRef>
              <c:f>'[Tournament op plot.xlsx]Sheet1'!$B$24:$H$24</c:f>
              <c:numCache>
                <c:formatCode>General</c:formatCode>
                <c:ptCount val="7"/>
                <c:pt idx="0">
                  <c:v>76.145885000000007</c:v>
                </c:pt>
                <c:pt idx="1">
                  <c:v>76.145885000000007</c:v>
                </c:pt>
                <c:pt idx="2">
                  <c:v>76.145885000000007</c:v>
                </c:pt>
                <c:pt idx="3">
                  <c:v>76.209278999999995</c:v>
                </c:pt>
                <c:pt idx="4">
                  <c:v>76.209278999999995</c:v>
                </c:pt>
                <c:pt idx="5">
                  <c:v>76.209278999999995</c:v>
                </c:pt>
                <c:pt idx="6">
                  <c:v>76.209278999999995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06-4C61-B7E0-8F09EC6A17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64646496"/>
        <c:axId val="1964647744"/>
      </c:barChart>
      <c:catAx>
        <c:axId val="196464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647744"/>
        <c:crosses val="autoZero"/>
        <c:auto val="1"/>
        <c:lblAlgn val="ctr"/>
        <c:lblOffset val="100"/>
        <c:noMultiLvlLbl val="0"/>
      </c:catAx>
      <c:valAx>
        <c:axId val="1964647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64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BranchMispredPercent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'[Tournament op plot.xlsx]Sheet1'!$A$26</c:f>
              <c:strCache>
                <c:ptCount val="1"/>
                <c:pt idx="0">
                  <c:v>system.cpu.BranchMispredPercent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'[Tournament op plot.xlsx]Sheet1'!$C$26:$I$26</c:f>
              <c:strCache>
                <c:ptCount val="7"/>
                <c:pt idx="0">
                  <c:v>l1024_g8192_c4096</c:v>
                </c:pt>
                <c:pt idx="1">
                  <c:v>l1024_g4096_c4096</c:v>
                </c:pt>
                <c:pt idx="2">
                  <c:v>l2048_g4096_c4096</c:v>
                </c:pt>
                <c:pt idx="3">
                  <c:v>l2048_g4096_c8192</c:v>
                </c:pt>
                <c:pt idx="4">
                  <c:v>l2048_g8192_c4096</c:v>
                </c:pt>
                <c:pt idx="5">
                  <c:v>l2048_g8192_c8192</c:v>
                </c:pt>
                <c:pt idx="6">
                  <c:v>l2048_g8192_c8192</c:v>
                </c:pt>
              </c:strCache>
            </c:strRef>
          </c:cat>
          <c:val>
            <c:numRef>
              <c:f>'[Tournament op plot.xlsx]Sheet1'!$B$27:$H$27</c:f>
              <c:numCache>
                <c:formatCode>General</c:formatCode>
                <c:ptCount val="7"/>
                <c:pt idx="0">
                  <c:v>19.92126</c:v>
                </c:pt>
                <c:pt idx="1">
                  <c:v>19.92126</c:v>
                </c:pt>
                <c:pt idx="2">
                  <c:v>19.92126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  <c:pt idx="6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33-4B24-B8AA-3C977CAF02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78253296"/>
        <c:axId val="1678249968"/>
      </c:barChart>
      <c:catAx>
        <c:axId val="1678253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8249968"/>
        <c:crosses val="autoZero"/>
        <c:auto val="1"/>
        <c:lblAlgn val="ctr"/>
        <c:lblOffset val="100"/>
        <c:noMultiLvlLbl val="0"/>
      </c:catAx>
      <c:valAx>
        <c:axId val="1678249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825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BTBMissPct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272725284339457"/>
          <c:y val="0.19486111111111112"/>
          <c:w val="0.80338079615048119"/>
          <c:h val="0.40866324001166521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4862416"/>
        <c:axId val="284867408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'[Tournament op plot.xlsx]Sheet1'!$A$3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'[Tournament op plot.xlsx]Sheet1'!$B$2:$I$2</c15:sqref>
                        </c15:formulaRef>
                      </c:ext>
                    </c:extLst>
                    <c:strCache>
                      <c:ptCount val="8"/>
                      <c:pt idx="0">
                        <c:v>l1024_g4096_c4096</c:v>
                      </c:pt>
                      <c:pt idx="1">
                        <c:v>l1024_g4096_c8192</c:v>
                      </c:pt>
                      <c:pt idx="2">
                        <c:v>l1024_g8192_c4096</c:v>
                      </c:pt>
                      <c:pt idx="3">
                        <c:v>l1024_g8192_c8192</c:v>
                      </c:pt>
                      <c:pt idx="4">
                        <c:v>l2048_g4096_c4096</c:v>
                      </c:pt>
                      <c:pt idx="5">
                        <c:v>l2048_g4096_c8192</c:v>
                      </c:pt>
                      <c:pt idx="6">
                        <c:v>l2048_g8192_c4096</c:v>
                      </c:pt>
                      <c:pt idx="7">
                        <c:v>l2048_g8192_c8192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'[Tournament op plot.xlsx]Sheet1'!$B$3:$I$3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B00-47C7-8E73-9CCA4B9B3511}"/>
                  </c:ext>
                </c:extLst>
              </c15:ser>
            </c15:filteredBarSeries>
          </c:ext>
        </c:extLst>
      </c:barChart>
      <c:catAx>
        <c:axId val="284862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867408"/>
        <c:crosses val="autoZero"/>
        <c:auto val="1"/>
        <c:lblAlgn val="ctr"/>
        <c:lblOffset val="100"/>
        <c:noMultiLvlLbl val="0"/>
      </c:catAx>
      <c:valAx>
        <c:axId val="28486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86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BTBMissPct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'[Tournament op plot.xlsx]Sheet1'!$A$46</c:f>
              <c:strCache>
                <c:ptCount val="1"/>
                <c:pt idx="0">
                  <c:v>system.cpu.branchPred.BTBMissPct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plot.xlsx]Sheet1'!$B$45:$I$45</c:f>
              <c:strCache>
                <c:ptCount val="8"/>
                <c:pt idx="0">
                  <c:v>l1024_g4096_c4096</c:v>
                </c:pt>
                <c:pt idx="1">
                  <c:v>l1024_g4096_c8192</c:v>
                </c:pt>
                <c:pt idx="2">
                  <c:v>l1024_g8192_c4096</c:v>
                </c:pt>
                <c:pt idx="3">
                  <c:v>l1024_g8192_c8192</c:v>
                </c:pt>
                <c:pt idx="4">
                  <c:v>l2048_g4096_c4096</c:v>
                </c:pt>
                <c:pt idx="5">
                  <c:v>l2048_g4096_c8192</c:v>
                </c:pt>
                <c:pt idx="6">
                  <c:v>l2048_g8192_c4096</c:v>
                </c:pt>
                <c:pt idx="7">
                  <c:v>l2048_g8192_c8192</c:v>
                </c:pt>
              </c:strCache>
            </c:strRef>
          </c:cat>
          <c:val>
            <c:numRef>
              <c:f>'[Tournament op plot.xlsx]Sheet1'!$B$46:$I$46</c:f>
              <c:numCache>
                <c:formatCode>General</c:formatCode>
                <c:ptCount val="8"/>
                <c:pt idx="0">
                  <c:v>6.9086999999999996E-2</c:v>
                </c:pt>
                <c:pt idx="1">
                  <c:v>6.9086999999999996E-2</c:v>
                </c:pt>
                <c:pt idx="2">
                  <c:v>6.9086999999999996E-2</c:v>
                </c:pt>
                <c:pt idx="3">
                  <c:v>6.9086999999999996E-2</c:v>
                </c:pt>
                <c:pt idx="4">
                  <c:v>6.9052000000000002E-2</c:v>
                </c:pt>
                <c:pt idx="5">
                  <c:v>6.9052000000000002E-2</c:v>
                </c:pt>
                <c:pt idx="6">
                  <c:v>6.9053000000000003E-2</c:v>
                </c:pt>
                <c:pt idx="7">
                  <c:v>6.9053000000000003E-2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C0-4220-A044-2C554787D5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4373328"/>
        <c:axId val="504374160"/>
      </c:barChart>
      <c:catAx>
        <c:axId val="504373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4374160"/>
        <c:crosses val="autoZero"/>
        <c:auto val="1"/>
        <c:lblAlgn val="ctr"/>
        <c:lblOffset val="100"/>
        <c:noMultiLvlLbl val="0"/>
      </c:catAx>
      <c:valAx>
        <c:axId val="504374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4373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Branch</a:t>
            </a:r>
            <a:r>
              <a:rPr lang="en-IN" baseline="0"/>
              <a:t> misspred percent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'[Tournament op plot.xlsx]Sheet1'!$D$47:$I$47</c:f>
              <c:strCache>
                <c:ptCount val="6"/>
                <c:pt idx="0">
                  <c:v>l1024_g8192_c4096</c:v>
                </c:pt>
                <c:pt idx="1">
                  <c:v>l1024_g8192_c8192</c:v>
                </c:pt>
                <c:pt idx="2">
                  <c:v>l2048_g4096_c4096</c:v>
                </c:pt>
                <c:pt idx="3">
                  <c:v>l2048_g4096_c8192</c:v>
                </c:pt>
                <c:pt idx="4">
                  <c:v>l2048_g8192_c4096</c:v>
                </c:pt>
                <c:pt idx="5">
                  <c:v>l2048_g8192_c8192</c:v>
                </c:pt>
              </c:strCache>
            </c:strRef>
          </c:cat>
          <c:val>
            <c:numRef>
              <c:f>'[Tournament op plot.xlsx]Sheet1'!$D$48:$I$48</c:f>
              <c:numCache>
                <c:formatCode>General</c:formatCode>
                <c:ptCount val="6"/>
                <c:pt idx="0">
                  <c:v>4.7683999999999997E-2</c:v>
                </c:pt>
                <c:pt idx="1">
                  <c:v>4.7613999999999997E-2</c:v>
                </c:pt>
                <c:pt idx="2">
                  <c:v>4.7823999999999998E-2</c:v>
                </c:pt>
                <c:pt idx="3">
                  <c:v>4.7964E-2</c:v>
                </c:pt>
                <c:pt idx="4">
                  <c:v>4.7999E-2</c:v>
                </c:pt>
                <c:pt idx="5">
                  <c:v>4.7928999999999999E-2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09-4981-B580-4CE35F866B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1107840"/>
        <c:axId val="501108256"/>
      </c:barChart>
      <c:catAx>
        <c:axId val="50110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108256"/>
        <c:crosses val="autoZero"/>
        <c:auto val="1"/>
        <c:lblAlgn val="ctr"/>
        <c:lblOffset val="100"/>
        <c:noMultiLvlLbl val="0"/>
      </c:catAx>
      <c:valAx>
        <c:axId val="501108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10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Local Predictor - Benchmark 458.sjeng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'458_local'!$A$2</c:f>
              <c:strCache>
                <c:ptCount val="1"/>
                <c:pt idx="0">
                  <c:v>system.cpu.branchPred.BTBMissPct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'458_local'!$B$1:$E$1</c:f>
              <c:strCache>
                <c:ptCount val="4"/>
                <c:pt idx="0">
                  <c:v>btb_2048_local_2048</c:v>
                </c:pt>
                <c:pt idx="1">
                  <c:v>btb_2048_local_1024</c:v>
                </c:pt>
                <c:pt idx="2">
                  <c:v>btb_4096_local_2048</c:v>
                </c:pt>
                <c:pt idx="3">
                  <c:v>btb_4096_local_1024</c:v>
                </c:pt>
              </c:strCache>
            </c:strRef>
          </c:cat>
          <c:val>
            <c:numRef>
              <c:f>'458_local'!$B$2:$E$2</c:f>
              <c:numCache>
                <c:formatCode>General</c:formatCode>
                <c:ptCount val="4"/>
                <c:pt idx="0">
                  <c:v>1.1889E-2</c:v>
                </c:pt>
                <c:pt idx="1">
                  <c:v>1.4834E-2</c:v>
                </c:pt>
                <c:pt idx="2">
                  <c:v>1.1748E-2</c:v>
                </c:pt>
                <c:pt idx="3">
                  <c:v>1.4378E-2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F8-4D50-9D0C-23DA0C462F0B}"/>
            </c:ext>
          </c:extLst>
        </c:ser>
        <c:ser>
          <c:idx val="1"/>
          <c:order val="1"/>
          <c:tx>
            <c:strRef>
              <c:f>'458_local'!$A$3</c:f>
              <c:strCache>
                <c:ptCount val="1"/>
                <c:pt idx="0">
                  <c:v>system.cpu.BranchMispredPercent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'458_local'!$B$1:$E$1</c:f>
              <c:strCache>
                <c:ptCount val="4"/>
                <c:pt idx="0">
                  <c:v>btb_2048_local_2048</c:v>
                </c:pt>
                <c:pt idx="1">
                  <c:v>btb_2048_local_1024</c:v>
                </c:pt>
                <c:pt idx="2">
                  <c:v>btb_4096_local_2048</c:v>
                </c:pt>
                <c:pt idx="3">
                  <c:v>btb_4096_local_1024</c:v>
                </c:pt>
              </c:strCache>
            </c:strRef>
          </c:cat>
          <c:val>
            <c:numRef>
              <c:f>'458_local'!$B$3:$E$3</c:f>
              <c:numCache>
                <c:formatCode>General</c:formatCode>
                <c:ptCount val="4"/>
                <c:pt idx="0">
                  <c:v>6.4559000000000005E-2</c:v>
                </c:pt>
                <c:pt idx="1">
                  <c:v>6.4033999999999994E-2</c:v>
                </c:pt>
                <c:pt idx="2">
                  <c:v>6.4559000000000005E-2</c:v>
                </c:pt>
                <c:pt idx="3">
                  <c:v>6.3894000000000006E-2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F8-4D50-9D0C-23DA0C462F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27382176"/>
        <c:axId val="1327449728"/>
      </c:barChart>
      <c:catAx>
        <c:axId val="1327382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7449728"/>
        <c:crosses val="autoZero"/>
        <c:auto val="1"/>
        <c:lblAlgn val="ctr"/>
        <c:lblOffset val="100"/>
        <c:noMultiLvlLbl val="0"/>
      </c:catAx>
      <c:valAx>
        <c:axId val="1327449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7382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BTBMissPct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272725284339457"/>
          <c:y val="0.1902314814814815"/>
          <c:w val="0.80338079615048119"/>
          <c:h val="0.4086632400116652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'[Tournament op plot.xlsx]Sheet1'!$A$66</c:f>
              <c:strCache>
                <c:ptCount val="1"/>
                <c:pt idx="0">
                  <c:v>system.cpu.branchPred.BTBMissPct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plot.xlsx]Sheet1'!$B$65:$I$65</c:f>
              <c:strCache>
                <c:ptCount val="8"/>
                <c:pt idx="0">
                  <c:v>l1024_g4096_c4096</c:v>
                </c:pt>
                <c:pt idx="1">
                  <c:v>l1024_g4096_c8192</c:v>
                </c:pt>
                <c:pt idx="2">
                  <c:v>l1024_g8192_c4096</c:v>
                </c:pt>
                <c:pt idx="3">
                  <c:v>l1024_g8192_c8192</c:v>
                </c:pt>
                <c:pt idx="4">
                  <c:v>l2048_g4096_c4096</c:v>
                </c:pt>
                <c:pt idx="5">
                  <c:v>l2048_g4096_c8192</c:v>
                </c:pt>
                <c:pt idx="6">
                  <c:v>l2048_g8192_c4096</c:v>
                </c:pt>
                <c:pt idx="7">
                  <c:v>l2048_g8192_c8192</c:v>
                </c:pt>
              </c:strCache>
            </c:strRef>
          </c:cat>
          <c:val>
            <c:numRef>
              <c:f>'[Tournament op plot.xlsx]Sheet1'!$B$66:$I$66</c:f>
              <c:numCache>
                <c:formatCode>General</c:formatCode>
                <c:ptCount val="8"/>
                <c:pt idx="0">
                  <c:v>6.9226999999999997E-2</c:v>
                </c:pt>
                <c:pt idx="1">
                  <c:v>6.9226999999999997E-2</c:v>
                </c:pt>
                <c:pt idx="2">
                  <c:v>6.9157999999999997E-2</c:v>
                </c:pt>
                <c:pt idx="3">
                  <c:v>6.9227999999999998E-2</c:v>
                </c:pt>
                <c:pt idx="4">
                  <c:v>6.9156999999999996E-2</c:v>
                </c:pt>
                <c:pt idx="5">
                  <c:v>6.9157999999999997E-2</c:v>
                </c:pt>
                <c:pt idx="6">
                  <c:v>6.9157999999999997E-2</c:v>
                </c:pt>
                <c:pt idx="7">
                  <c:v>6.9157999999999997E-2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9C-4D59-A32B-A054C88CEE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1224816"/>
        <c:axId val="501226064"/>
      </c:barChart>
      <c:catAx>
        <c:axId val="501224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226064"/>
        <c:crosses val="autoZero"/>
        <c:auto val="1"/>
        <c:lblAlgn val="ctr"/>
        <c:lblOffset val="100"/>
        <c:noMultiLvlLbl val="0"/>
      </c:catAx>
      <c:valAx>
        <c:axId val="501226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22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BranchMispredPercent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'[Tournament op plot.xlsx]Sheet1'!$A$68</c:f>
              <c:strCache>
                <c:ptCount val="1"/>
                <c:pt idx="0">
                  <c:v>system.cpu.BranchMispredPercent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'[Tournament op plot.xlsx]Sheet1'!$B$67:$I$67</c:f>
              <c:strCache>
                <c:ptCount val="8"/>
                <c:pt idx="0">
                  <c:v>l1024_g4096_c4096</c:v>
                </c:pt>
                <c:pt idx="1">
                  <c:v>l1024_g4096_c8192</c:v>
                </c:pt>
                <c:pt idx="2">
                  <c:v>l1024_g8192_c4096</c:v>
                </c:pt>
                <c:pt idx="3">
                  <c:v>l1024_g8192_c8192</c:v>
                </c:pt>
                <c:pt idx="4">
                  <c:v>l2048_g4096_c4096</c:v>
                </c:pt>
                <c:pt idx="5">
                  <c:v>l2048_g4096_c8192</c:v>
                </c:pt>
                <c:pt idx="6">
                  <c:v>l2048_g8192_c4096</c:v>
                </c:pt>
                <c:pt idx="7">
                  <c:v>l2048_g8192_c8192</c:v>
                </c:pt>
              </c:strCache>
            </c:strRef>
          </c:cat>
          <c:val>
            <c:numRef>
              <c:f>'[Tournament op plot.xlsx]Sheet1'!$B$68:$I$68</c:f>
              <c:numCache>
                <c:formatCode>General</c:formatCode>
                <c:ptCount val="8"/>
                <c:pt idx="0">
                  <c:v>4.7474000000000002E-2</c:v>
                </c:pt>
                <c:pt idx="1">
                  <c:v>4.7613999999999997E-2</c:v>
                </c:pt>
                <c:pt idx="2">
                  <c:v>4.8035000000000001E-2</c:v>
                </c:pt>
                <c:pt idx="3">
                  <c:v>4.7613999999999997E-2</c:v>
                </c:pt>
                <c:pt idx="4">
                  <c:v>4.7858999999999999E-2</c:v>
                </c:pt>
                <c:pt idx="5">
                  <c:v>4.7999E-2</c:v>
                </c:pt>
                <c:pt idx="6">
                  <c:v>4.8035000000000001E-2</c:v>
                </c:pt>
                <c:pt idx="7">
                  <c:v>4.7964E-2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AA-4F7D-B41A-75F8C2B403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6723408"/>
        <c:axId val="506721328"/>
      </c:barChart>
      <c:catAx>
        <c:axId val="50672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6721328"/>
        <c:crosses val="autoZero"/>
        <c:auto val="1"/>
        <c:lblAlgn val="ctr"/>
        <c:lblOffset val="100"/>
        <c:noMultiLvlLbl val="0"/>
      </c:catAx>
      <c:valAx>
        <c:axId val="50672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672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470-Benchmarking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6633694502415737E-2"/>
          <c:y val="0.14119521680200423"/>
          <c:w val="0.91588759707437362"/>
          <c:h val="0.684447291807497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Comparison!$A$2</c:f>
              <c:strCache>
                <c:ptCount val="1"/>
                <c:pt idx="0">
                  <c:v>BranchMispredPercent_4069_470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Comparison!$B$1:$D$1</c:f>
              <c:strCache>
                <c:ptCount val="3"/>
                <c:pt idx="0">
                  <c:v>Local</c:v>
                </c:pt>
                <c:pt idx="1">
                  <c:v>BiMod</c:v>
                </c:pt>
                <c:pt idx="2">
                  <c:v>Tournament</c:v>
                </c:pt>
              </c:strCache>
            </c:strRef>
          </c:cat>
          <c:val>
            <c:numRef>
              <c:f>Comparison!$B$2:$D$2</c:f>
              <c:numCache>
                <c:formatCode>General</c:formatCode>
                <c:ptCount val="3"/>
                <c:pt idx="0">
                  <c:v>19.881889999999999</c:v>
                </c:pt>
                <c:pt idx="1">
                  <c:v>24.094487999999998</c:v>
                </c:pt>
                <c:pt idx="2">
                  <c:v>19.92126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CC-8A4F-9480-354717F76237}"/>
            </c:ext>
          </c:extLst>
        </c:ser>
        <c:ser>
          <c:idx val="1"/>
          <c:order val="1"/>
          <c:tx>
            <c:strRef>
              <c:f>Comparison!$A$3</c:f>
              <c:strCache>
                <c:ptCount val="1"/>
                <c:pt idx="0">
                  <c:v>BranchMispredPercent_2048_470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Comparison!$B$1:$D$1</c:f>
              <c:strCache>
                <c:ptCount val="3"/>
                <c:pt idx="0">
                  <c:v>Local</c:v>
                </c:pt>
                <c:pt idx="1">
                  <c:v>BiMod</c:v>
                </c:pt>
                <c:pt idx="2">
                  <c:v>Tournament</c:v>
                </c:pt>
              </c:strCache>
            </c:strRef>
          </c:cat>
          <c:val>
            <c:numRef>
              <c:f>Comparison!$B$3:$D$3</c:f>
              <c:numCache>
                <c:formatCode>General</c:formatCode>
                <c:ptCount val="3"/>
                <c:pt idx="0">
                  <c:v>19.881889999999999</c:v>
                </c:pt>
                <c:pt idx="1">
                  <c:v>24.094487999999998</c:v>
                </c:pt>
                <c:pt idx="2">
                  <c:v>19.92126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CC-8A4F-9480-354717F762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58682064"/>
        <c:axId val="922301152"/>
      </c:barChart>
      <c:catAx>
        <c:axId val="858682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2301152"/>
        <c:crosses val="autoZero"/>
        <c:auto val="1"/>
        <c:lblAlgn val="ctr"/>
        <c:lblOffset val="100"/>
        <c:noMultiLvlLbl val="0"/>
      </c:catAx>
      <c:valAx>
        <c:axId val="922301152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8682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458 Benchmarking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Comparison!$A$28</c:f>
              <c:strCache>
                <c:ptCount val="1"/>
                <c:pt idx="0">
                  <c:v>BranchMispredPercent_2048_458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Comparison!$B$27:$D$27</c:f>
              <c:strCache>
                <c:ptCount val="3"/>
                <c:pt idx="0">
                  <c:v>Local</c:v>
                </c:pt>
                <c:pt idx="1">
                  <c:v>BiMod</c:v>
                </c:pt>
                <c:pt idx="2">
                  <c:v>Tournament</c:v>
                </c:pt>
              </c:strCache>
            </c:strRef>
          </c:cat>
          <c:val>
            <c:numRef>
              <c:f>Comparison!$B$28:$D$28</c:f>
              <c:numCache>
                <c:formatCode>General</c:formatCode>
                <c:ptCount val="3"/>
                <c:pt idx="0">
                  <c:v>6.4033999999999994E-2</c:v>
                </c:pt>
                <c:pt idx="1">
                  <c:v>6.6659999999999997E-2</c:v>
                </c:pt>
                <c:pt idx="2">
                  <c:v>4.7474000000000002E-2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99-AA4B-BA01-09B99E73A08F}"/>
            </c:ext>
          </c:extLst>
        </c:ser>
        <c:ser>
          <c:idx val="1"/>
          <c:order val="1"/>
          <c:tx>
            <c:strRef>
              <c:f>Comparison!$A$29</c:f>
              <c:strCache>
                <c:ptCount val="1"/>
                <c:pt idx="0">
                  <c:v>BranchMispredPercent_4069_458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Comparison!$B$27:$D$27</c:f>
              <c:strCache>
                <c:ptCount val="3"/>
                <c:pt idx="0">
                  <c:v>Local</c:v>
                </c:pt>
                <c:pt idx="1">
                  <c:v>BiMod</c:v>
                </c:pt>
                <c:pt idx="2">
                  <c:v>Tournament</c:v>
                </c:pt>
              </c:strCache>
            </c:strRef>
          </c:cat>
          <c:val>
            <c:numRef>
              <c:f>Comparison!$B$29:$D$29</c:f>
              <c:numCache>
                <c:formatCode>General</c:formatCode>
                <c:ptCount val="3"/>
                <c:pt idx="0">
                  <c:v>6.3894000000000006E-2</c:v>
                </c:pt>
                <c:pt idx="1">
                  <c:v>6.6659999999999997E-2</c:v>
                </c:pt>
                <c:pt idx="2">
                  <c:v>4.7613999999999997E-2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99-AA4B-BA01-09B99E73A0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13747504"/>
        <c:axId val="916802624"/>
      </c:barChart>
      <c:catAx>
        <c:axId val="913747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6802624"/>
        <c:crosses val="autoZero"/>
        <c:auto val="1"/>
        <c:lblAlgn val="ctr"/>
        <c:lblOffset val="100"/>
        <c:noMultiLvlLbl val="0"/>
      </c:catAx>
      <c:valAx>
        <c:axId val="916802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3747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'458_bimod'!$A$2</c:f>
              <c:strCache>
                <c:ptCount val="1"/>
                <c:pt idx="0">
                  <c:v>BTBMissPct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'458_bimod'!$B$1:$J$1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'458_bimod'!$B$2:$J$2</c:f>
              <c:numCache>
                <c:formatCode>General</c:formatCode>
                <c:ptCount val="9"/>
                <c:pt idx="0">
                  <c:v>1.2979999999999999E-3</c:v>
                </c:pt>
                <c:pt idx="1">
                  <c:v>1.263E-3</c:v>
                </c:pt>
                <c:pt idx="2">
                  <c:v>1.333E-3</c:v>
                </c:pt>
                <c:pt idx="3">
                  <c:v>3.86E-4</c:v>
                </c:pt>
                <c:pt idx="4">
                  <c:v>4.5600000000000003E-4</c:v>
                </c:pt>
                <c:pt idx="5">
                  <c:v>3.86E-4</c:v>
                </c:pt>
                <c:pt idx="6">
                  <c:v>1.05E-4</c:v>
                </c:pt>
                <c:pt idx="7">
                  <c:v>1.75E-4</c:v>
                </c:pt>
                <c:pt idx="8">
                  <c:v>1.05E-4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97-104B-B536-A7CE263E71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25230576"/>
        <c:axId val="1325229856"/>
      </c:barChart>
      <c:catAx>
        <c:axId val="132523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229856"/>
        <c:crosses val="autoZero"/>
        <c:auto val="1"/>
        <c:lblAlgn val="ctr"/>
        <c:lblOffset val="100"/>
        <c:noMultiLvlLbl val="0"/>
      </c:catAx>
      <c:valAx>
        <c:axId val="1325229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23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Branch MisPredictor</a:t>
            </a:r>
            <a:r>
              <a:rPr lang="en-US" baseline="0"/>
              <a:t> Percentage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'458_bimod'!$A$3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'458_bimod'!$B$1:$J$1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'458_bimod'!$B$3:$J$3</c:f>
              <c:numCache>
                <c:formatCode>General</c:formatCode>
                <c:ptCount val="9"/>
                <c:pt idx="0">
                  <c:v>6.6729999999999998E-2</c:v>
                </c:pt>
                <c:pt idx="1">
                  <c:v>6.6659999999999997E-2</c:v>
                </c:pt>
                <c:pt idx="2">
                  <c:v>6.6695000000000004E-2</c:v>
                </c:pt>
                <c:pt idx="3">
                  <c:v>6.8865999999999997E-2</c:v>
                </c:pt>
                <c:pt idx="4">
                  <c:v>6.8795999999999996E-2</c:v>
                </c:pt>
                <c:pt idx="5">
                  <c:v>6.8795999999999996E-2</c:v>
                </c:pt>
                <c:pt idx="6">
                  <c:v>7.1176000000000003E-2</c:v>
                </c:pt>
                <c:pt idx="7">
                  <c:v>7.1176000000000003E-2</c:v>
                </c:pt>
                <c:pt idx="8">
                  <c:v>7.1176000000000003E-2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E-9D42-BCEA-68099DC95E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713472"/>
        <c:axId val="1378720128"/>
      </c:barChart>
      <c:catAx>
        <c:axId val="1378713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8720128"/>
        <c:crosses val="autoZero"/>
        <c:auto val="1"/>
        <c:lblAlgn val="ctr"/>
        <c:lblOffset val="100"/>
        <c:noMultiLvlLbl val="0"/>
      </c:catAx>
      <c:valAx>
        <c:axId val="137872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871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 dirty="0">
                <a:effectLst/>
              </a:rPr>
              <a:t>Branch </a:t>
            </a:r>
            <a:r>
              <a:rPr lang="en-US" sz="1400" b="0" i="0" baseline="0" dirty="0" err="1">
                <a:effectLst/>
              </a:rPr>
              <a:t>MisPredictor</a:t>
            </a:r>
            <a:r>
              <a:rPr lang="en-US" sz="1400" b="0" i="0" baseline="0" dirty="0">
                <a:effectLst/>
              </a:rPr>
              <a:t> Percentage</a:t>
            </a:r>
            <a:endParaRPr lang="en-US" sz="11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'458_bimod'!$A$40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'458_bimod'!$B$38:$J$38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'458_bimod'!$B$40:$J$40</c:f>
              <c:numCache>
                <c:formatCode>General</c:formatCode>
                <c:ptCount val="9"/>
                <c:pt idx="0">
                  <c:v>6.6695000000000004E-2</c:v>
                </c:pt>
                <c:pt idx="1">
                  <c:v>6.6659999999999997E-2</c:v>
                </c:pt>
                <c:pt idx="2">
                  <c:v>6.6695000000000004E-2</c:v>
                </c:pt>
                <c:pt idx="3">
                  <c:v>6.8831000000000003E-2</c:v>
                </c:pt>
                <c:pt idx="4">
                  <c:v>6.8795999999999996E-2</c:v>
                </c:pt>
                <c:pt idx="5">
                  <c:v>6.8795999999999996E-2</c:v>
                </c:pt>
                <c:pt idx="6">
                  <c:v>7.1176000000000003E-2</c:v>
                </c:pt>
                <c:pt idx="7">
                  <c:v>7.1176000000000003E-2</c:v>
                </c:pt>
                <c:pt idx="8">
                  <c:v>7.1176000000000003E-2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5E-2941-9C26-85A541BC5B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9225840"/>
        <c:axId val="1379254960"/>
      </c:barChart>
      <c:catAx>
        <c:axId val="1379225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9254960"/>
        <c:crosses val="autoZero"/>
        <c:auto val="1"/>
        <c:lblAlgn val="ctr"/>
        <c:lblOffset val="100"/>
        <c:noMultiLvlLbl val="0"/>
      </c:catAx>
      <c:valAx>
        <c:axId val="137925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922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'458_bimod'!$A$39</c:f>
              <c:strCache>
                <c:ptCount val="1"/>
                <c:pt idx="0">
                  <c:v>BTBMissPct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'458_bimod'!$B$38:$J$38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'458_bimod'!$B$39:$J$39</c:f>
              <c:numCache>
                <c:formatCode>General</c:formatCode>
                <c:ptCount val="9"/>
                <c:pt idx="0">
                  <c:v>1.333E-3</c:v>
                </c:pt>
                <c:pt idx="1">
                  <c:v>1.263E-3</c:v>
                </c:pt>
                <c:pt idx="2">
                  <c:v>1.333E-3</c:v>
                </c:pt>
                <c:pt idx="3">
                  <c:v>4.2099999999999999E-4</c:v>
                </c:pt>
                <c:pt idx="4">
                  <c:v>4.5600000000000003E-4</c:v>
                </c:pt>
                <c:pt idx="5">
                  <c:v>3.86E-4</c:v>
                </c:pt>
                <c:pt idx="6">
                  <c:v>1.05E-4</c:v>
                </c:pt>
                <c:pt idx="7">
                  <c:v>1.75E-4</c:v>
                </c:pt>
                <c:pt idx="8">
                  <c:v>1.05E-4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7F-BE43-A8D0-0BE053A3F2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1718976"/>
        <c:axId val="1331751600"/>
      </c:barChart>
      <c:catAx>
        <c:axId val="1331718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751600"/>
        <c:crosses val="autoZero"/>
        <c:auto val="1"/>
        <c:lblAlgn val="ctr"/>
        <c:lblOffset val="100"/>
        <c:noMultiLvlLbl val="0"/>
      </c:catAx>
      <c:valAx>
        <c:axId val="1331751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71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'470_bimod'!$A$2</c:f>
              <c:strCache>
                <c:ptCount val="1"/>
                <c:pt idx="0">
                  <c:v>BTBMissPct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'470_bimod'!$B$1:$J$1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'470_bimod'!$B$2:$J$2</c:f>
              <c:numCache>
                <c:formatCode>General</c:formatCode>
                <c:ptCount val="9"/>
                <c:pt idx="0">
                  <c:v>2.259887</c:v>
                </c:pt>
                <c:pt idx="1">
                  <c:v>2.2727270000000002</c:v>
                </c:pt>
                <c:pt idx="2">
                  <c:v>2.2792020000000002</c:v>
                </c:pt>
                <c:pt idx="3">
                  <c:v>1.1661809999999999</c:v>
                </c:pt>
                <c:pt idx="4">
                  <c:v>1.1730210000000001</c:v>
                </c:pt>
                <c:pt idx="5">
                  <c:v>1.1730210000000001</c:v>
                </c:pt>
                <c:pt idx="6">
                  <c:v>0.88757399999999997</c:v>
                </c:pt>
                <c:pt idx="7">
                  <c:v>0.89285700000000001</c:v>
                </c:pt>
                <c:pt idx="8">
                  <c:v>0.89285700000000001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CA-F54F-A12F-02193AFE69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485952"/>
        <c:axId val="1378780848"/>
      </c:barChart>
      <c:catAx>
        <c:axId val="1378485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8780848"/>
        <c:crosses val="autoZero"/>
        <c:auto val="1"/>
        <c:lblAlgn val="ctr"/>
        <c:lblOffset val="100"/>
        <c:noMultiLvlLbl val="0"/>
      </c:catAx>
      <c:valAx>
        <c:axId val="1378780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848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'470_bimod'!$A$39</c:f>
              <c:strCache>
                <c:ptCount val="1"/>
                <c:pt idx="0">
                  <c:v>BTBMissPct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'470_bimod'!$B$38:$J$38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'470_bimod'!$B$39:$J$39</c:f>
              <c:numCache>
                <c:formatCode>General</c:formatCode>
                <c:ptCount val="9"/>
                <c:pt idx="0">
                  <c:v>2.259887</c:v>
                </c:pt>
                <c:pt idx="1">
                  <c:v>2.2727270000000002</c:v>
                </c:pt>
                <c:pt idx="2">
                  <c:v>2.259887</c:v>
                </c:pt>
                <c:pt idx="3">
                  <c:v>1.1661809999999999</c:v>
                </c:pt>
                <c:pt idx="4">
                  <c:v>1.1730210000000001</c:v>
                </c:pt>
                <c:pt idx="5">
                  <c:v>1.1730210000000001</c:v>
                </c:pt>
                <c:pt idx="6">
                  <c:v>0.88757399999999997</c:v>
                </c:pt>
                <c:pt idx="7">
                  <c:v>0.89285700000000001</c:v>
                </c:pt>
                <c:pt idx="8">
                  <c:v>0.89285700000000001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1C-864E-A1D9-98FE4886E3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2633248"/>
        <c:axId val="1384706384"/>
      </c:barChart>
      <c:catAx>
        <c:axId val="1332633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4706384"/>
        <c:crosses val="autoZero"/>
        <c:auto val="1"/>
        <c:lblAlgn val="ctr"/>
        <c:lblOffset val="100"/>
        <c:noMultiLvlLbl val="0"/>
      </c:catAx>
      <c:valAx>
        <c:axId val="1384706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263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'470_bimod'!$A$3</c:f>
              <c:strCache>
                <c:ptCount val="1"/>
                <c:pt idx="0">
                  <c:v>BranchMispredPercent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'470_bimod'!$B$1:$J$1</c:f>
              <c:strCache>
                <c:ptCount val="9"/>
                <c:pt idx="0">
                  <c:v>global2048_choice2048</c:v>
                </c:pt>
                <c:pt idx="1">
                  <c:v>global2048_choice4096</c:v>
                </c:pt>
                <c:pt idx="2">
                  <c:v>global2048_choice8192</c:v>
                </c:pt>
                <c:pt idx="3">
                  <c:v>global4096_choice2048</c:v>
                </c:pt>
                <c:pt idx="4">
                  <c:v>global4096_choice4096</c:v>
                </c:pt>
                <c:pt idx="5">
                  <c:v>global4096_choice8192</c:v>
                </c:pt>
                <c:pt idx="6">
                  <c:v>global8192_choice2048</c:v>
                </c:pt>
                <c:pt idx="7">
                  <c:v>global8192_choice4096</c:v>
                </c:pt>
                <c:pt idx="8">
                  <c:v>global8192_choice8192</c:v>
                </c:pt>
              </c:strCache>
            </c:strRef>
          </c:cat>
          <c:val>
            <c:numRef>
              <c:f>'470_bimod'!$B$3:$J$3</c:f>
              <c:numCache>
                <c:formatCode>General</c:formatCode>
                <c:ptCount val="9"/>
                <c:pt idx="0">
                  <c:v>24.094487999999998</c:v>
                </c:pt>
                <c:pt idx="1">
                  <c:v>24.173228000000002</c:v>
                </c:pt>
                <c:pt idx="2">
                  <c:v>24.212598</c:v>
                </c:pt>
                <c:pt idx="3">
                  <c:v>24.251968999999999</c:v>
                </c:pt>
                <c:pt idx="4">
                  <c:v>24.330708999999999</c:v>
                </c:pt>
                <c:pt idx="5">
                  <c:v>24.330708999999999</c:v>
                </c:pt>
                <c:pt idx="6">
                  <c:v>24.409448999999999</c:v>
                </c:pt>
                <c:pt idx="7">
                  <c:v>24.488188999999998</c:v>
                </c:pt>
                <c:pt idx="8">
                  <c:v>24.488188999999998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6F-E749-B5F5-0ABB46835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46857408"/>
        <c:axId val="1346859056"/>
      </c:barChart>
      <c:catAx>
        <c:axId val="134685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6859056"/>
        <c:crosses val="autoZero"/>
        <c:auto val="1"/>
        <c:lblAlgn val="ctr"/>
        <c:lblOffset val="100"/>
        <c:noMultiLvlLbl val="0"/>
      </c:catAx>
      <c:valAx>
        <c:axId val="13468590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6857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269F68-471F-4458-8814-479B93F1EC0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F4CF987-D553-4800-A824-77B0361914E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Understanding gem5 took some time; but referred documentations and videos for basic understanding</a:t>
          </a:r>
        </a:p>
      </dgm:t>
    </dgm:pt>
    <dgm:pt modelId="{A9894E6B-B776-457B-A20D-034D8622B46B}" type="parTrans" cxnId="{6670A4CC-8510-4A70-9300-2D8D24B3840B}">
      <dgm:prSet/>
      <dgm:spPr/>
      <dgm:t>
        <a:bodyPr/>
        <a:lstStyle/>
        <a:p>
          <a:endParaRPr lang="en-US"/>
        </a:p>
      </dgm:t>
    </dgm:pt>
    <dgm:pt modelId="{CB32A135-7DFB-4A91-8DC1-EA70268C05E6}" type="sibTrans" cxnId="{6670A4CC-8510-4A70-9300-2D8D24B3840B}">
      <dgm:prSet/>
      <dgm:spPr/>
      <dgm:t>
        <a:bodyPr/>
        <a:lstStyle/>
        <a:p>
          <a:endParaRPr lang="en-US"/>
        </a:p>
      </dgm:t>
    </dgm:pt>
    <dgm:pt modelId="{277EDCBC-3EE4-4B49-85C9-91C38F83E29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Running the simulation was very lengthy – each run approx. took 20 mins (for the </a:t>
          </a:r>
          <a:r>
            <a:rPr lang="en-US" sz="2400" dirty="0" err="1"/>
            <a:t>scons</a:t>
          </a:r>
          <a:r>
            <a:rPr lang="en-US" sz="2400" dirty="0"/>
            <a:t> build)</a:t>
          </a:r>
        </a:p>
      </dgm:t>
    </dgm:pt>
    <dgm:pt modelId="{A9396347-BF9D-4C38-8A42-FC29CD1E0F9F}" type="parTrans" cxnId="{E1756939-07A9-4780-8054-A493E234513B}">
      <dgm:prSet/>
      <dgm:spPr/>
      <dgm:t>
        <a:bodyPr/>
        <a:lstStyle/>
        <a:p>
          <a:endParaRPr lang="en-US"/>
        </a:p>
      </dgm:t>
    </dgm:pt>
    <dgm:pt modelId="{364605CB-4F81-440C-958F-6E0AE7A770C7}" type="sibTrans" cxnId="{E1756939-07A9-4780-8054-A493E234513B}">
      <dgm:prSet/>
      <dgm:spPr/>
      <dgm:t>
        <a:bodyPr/>
        <a:lstStyle/>
        <a:p>
          <a:endParaRPr lang="en-US"/>
        </a:p>
      </dgm:t>
    </dgm:pt>
    <dgm:pt modelId="{3C50FF9A-42E5-47D5-91FE-7EEF837BA62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We have automated using Unix script to run for the specific configurations </a:t>
          </a:r>
        </a:p>
      </dgm:t>
    </dgm:pt>
    <dgm:pt modelId="{D412B8FD-3BB6-4CB5-9175-C02B91E352E3}" type="parTrans" cxnId="{649A3996-B77D-4829-AADD-8FE6F2689C7E}">
      <dgm:prSet/>
      <dgm:spPr/>
      <dgm:t>
        <a:bodyPr/>
        <a:lstStyle/>
        <a:p>
          <a:endParaRPr lang="en-US"/>
        </a:p>
      </dgm:t>
    </dgm:pt>
    <dgm:pt modelId="{4E2560D9-C39F-42D2-90E0-D4D2E0C5A223}" type="sibTrans" cxnId="{649A3996-B77D-4829-AADD-8FE6F2689C7E}">
      <dgm:prSet/>
      <dgm:spPr/>
      <dgm:t>
        <a:bodyPr/>
        <a:lstStyle/>
        <a:p>
          <a:endParaRPr lang="en-US"/>
        </a:p>
      </dgm:t>
    </dgm:pt>
    <dgm:pt modelId="{597B2184-739C-4DE0-9FC5-5807300989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localBP.sh</a:t>
          </a:r>
        </a:p>
      </dgm:t>
    </dgm:pt>
    <dgm:pt modelId="{B1D5DC1F-F9E4-4C5E-8BD5-6ED89812BCE3}" type="parTrans" cxnId="{201B69EC-C215-4131-8766-A453ED541F47}">
      <dgm:prSet/>
      <dgm:spPr/>
      <dgm:t>
        <a:bodyPr/>
        <a:lstStyle/>
        <a:p>
          <a:endParaRPr lang="en-US"/>
        </a:p>
      </dgm:t>
    </dgm:pt>
    <dgm:pt modelId="{26D25E53-48B2-4845-81E1-B5ACF360F8F2}" type="sibTrans" cxnId="{201B69EC-C215-4131-8766-A453ED541F47}">
      <dgm:prSet/>
      <dgm:spPr/>
      <dgm:t>
        <a:bodyPr/>
        <a:lstStyle/>
        <a:p>
          <a:endParaRPr lang="en-US"/>
        </a:p>
      </dgm:t>
    </dgm:pt>
    <dgm:pt modelId="{72EDA6DB-C155-47DD-8EB3-10FE8DE0D6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tournament.sh</a:t>
          </a:r>
        </a:p>
      </dgm:t>
    </dgm:pt>
    <dgm:pt modelId="{DCC0D0A4-ED98-4F93-A640-45BFAFA2A4BC}" type="parTrans" cxnId="{BB2C0D4E-CE50-40E3-A088-6A8409A798FA}">
      <dgm:prSet/>
      <dgm:spPr/>
      <dgm:t>
        <a:bodyPr/>
        <a:lstStyle/>
        <a:p>
          <a:endParaRPr lang="en-US"/>
        </a:p>
      </dgm:t>
    </dgm:pt>
    <dgm:pt modelId="{E2434289-7432-4060-8E43-6109D86E9F63}" type="sibTrans" cxnId="{BB2C0D4E-CE50-40E3-A088-6A8409A798FA}">
      <dgm:prSet/>
      <dgm:spPr/>
      <dgm:t>
        <a:bodyPr/>
        <a:lstStyle/>
        <a:p>
          <a:endParaRPr lang="en-US"/>
        </a:p>
      </dgm:t>
    </dgm:pt>
    <dgm:pt modelId="{7245E354-7EED-481A-8463-C602A7A51B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biMod.sh</a:t>
          </a:r>
          <a:endParaRPr lang="en-US" dirty="0"/>
        </a:p>
      </dgm:t>
    </dgm:pt>
    <dgm:pt modelId="{DFCCEA88-4562-4EF7-A737-3CA90E55A23C}" type="parTrans" cxnId="{BC0BF5BF-1667-4A4E-B941-7D85611AA8B0}">
      <dgm:prSet/>
      <dgm:spPr/>
      <dgm:t>
        <a:bodyPr/>
        <a:lstStyle/>
        <a:p>
          <a:endParaRPr lang="en-US"/>
        </a:p>
      </dgm:t>
    </dgm:pt>
    <dgm:pt modelId="{4F872CFC-E187-492E-8E12-2D604BA9187A}" type="sibTrans" cxnId="{BC0BF5BF-1667-4A4E-B941-7D85611AA8B0}">
      <dgm:prSet/>
      <dgm:spPr/>
      <dgm:t>
        <a:bodyPr/>
        <a:lstStyle/>
        <a:p>
          <a:endParaRPr lang="en-US"/>
        </a:p>
      </dgm:t>
    </dgm:pt>
    <dgm:pt modelId="{13B1F960-86E1-B044-88F0-4A7F7591102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We missed to clean up build up directory; but rectified by deleting the complete build/X86 folder &amp; re-ran again</a:t>
          </a:r>
        </a:p>
      </dgm:t>
    </dgm:pt>
    <dgm:pt modelId="{757D3553-0C15-604A-A03D-FFCB6DF11AE5}" type="parTrans" cxnId="{D6DEA0F0-A82F-E240-AB4C-7F467CFCBB18}">
      <dgm:prSet/>
      <dgm:spPr/>
      <dgm:t>
        <a:bodyPr/>
        <a:lstStyle/>
        <a:p>
          <a:endParaRPr lang="en-US"/>
        </a:p>
      </dgm:t>
    </dgm:pt>
    <dgm:pt modelId="{8D82373A-D4A0-7242-A87F-26446F2355AB}" type="sibTrans" cxnId="{D6DEA0F0-A82F-E240-AB4C-7F467CFCBB18}">
      <dgm:prSet/>
      <dgm:spPr/>
      <dgm:t>
        <a:bodyPr/>
        <a:lstStyle/>
        <a:p>
          <a:endParaRPr lang="en-US"/>
        </a:p>
      </dgm:t>
    </dgm:pt>
    <dgm:pt modelId="{6DD90BC7-5CEF-4091-8C73-938DE75D2C97}" type="pres">
      <dgm:prSet presAssocID="{FF269F68-471F-4458-8814-479B93F1EC01}" presName="root" presStyleCnt="0">
        <dgm:presLayoutVars>
          <dgm:dir/>
          <dgm:resizeHandles val="exact"/>
        </dgm:presLayoutVars>
      </dgm:prSet>
      <dgm:spPr/>
    </dgm:pt>
    <dgm:pt modelId="{3D49A20E-B0B8-4676-B345-17E02A71F8B2}" type="pres">
      <dgm:prSet presAssocID="{DF4CF987-D553-4800-A824-77B0361914E6}" presName="compNode" presStyleCnt="0"/>
      <dgm:spPr/>
    </dgm:pt>
    <dgm:pt modelId="{43497B77-B494-4191-8EDC-14B40C108F83}" type="pres">
      <dgm:prSet presAssocID="{DF4CF987-D553-4800-A824-77B0361914E6}" presName="bgRect" presStyleLbl="bgShp" presStyleIdx="0" presStyleCnt="4"/>
      <dgm:spPr/>
    </dgm:pt>
    <dgm:pt modelId="{433E916A-7162-4CD4-8C66-A17AAE96D382}" type="pres">
      <dgm:prSet presAssocID="{DF4CF987-D553-4800-A824-77B0361914E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18B8ED6C-E2AA-4FD5-89E8-23787C7052B9}" type="pres">
      <dgm:prSet presAssocID="{DF4CF987-D553-4800-A824-77B0361914E6}" presName="spaceRect" presStyleCnt="0"/>
      <dgm:spPr/>
    </dgm:pt>
    <dgm:pt modelId="{09611260-5144-4948-B78D-9981F826862A}" type="pres">
      <dgm:prSet presAssocID="{DF4CF987-D553-4800-A824-77B0361914E6}" presName="parTx" presStyleLbl="revTx" presStyleIdx="0" presStyleCnt="5">
        <dgm:presLayoutVars>
          <dgm:chMax val="0"/>
          <dgm:chPref val="0"/>
        </dgm:presLayoutVars>
      </dgm:prSet>
      <dgm:spPr/>
    </dgm:pt>
    <dgm:pt modelId="{9E31A687-76F9-43BF-8C9C-888F73357D57}" type="pres">
      <dgm:prSet presAssocID="{CB32A135-7DFB-4A91-8DC1-EA70268C05E6}" presName="sibTrans" presStyleCnt="0"/>
      <dgm:spPr/>
    </dgm:pt>
    <dgm:pt modelId="{093BF714-C6A8-48AF-811A-394AA8F75DC7}" type="pres">
      <dgm:prSet presAssocID="{277EDCBC-3EE4-4B49-85C9-91C38F83E292}" presName="compNode" presStyleCnt="0"/>
      <dgm:spPr/>
    </dgm:pt>
    <dgm:pt modelId="{D20B2C38-22DB-4F7F-804F-F105D8F568E8}" type="pres">
      <dgm:prSet presAssocID="{277EDCBC-3EE4-4B49-85C9-91C38F83E292}" presName="bgRect" presStyleLbl="bgShp" presStyleIdx="1" presStyleCnt="4"/>
      <dgm:spPr/>
    </dgm:pt>
    <dgm:pt modelId="{D6A7EB98-4A5C-40F8-8B64-3190BD6EF39D}" type="pres">
      <dgm:prSet presAssocID="{277EDCBC-3EE4-4B49-85C9-91C38F83E29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554ED382-F9A0-4B23-8AC2-E1170864F1E4}" type="pres">
      <dgm:prSet presAssocID="{277EDCBC-3EE4-4B49-85C9-91C38F83E292}" presName="spaceRect" presStyleCnt="0"/>
      <dgm:spPr/>
    </dgm:pt>
    <dgm:pt modelId="{DB5CC25A-1FB1-4245-A9F8-838C364A9C50}" type="pres">
      <dgm:prSet presAssocID="{277EDCBC-3EE4-4B49-85C9-91C38F83E292}" presName="parTx" presStyleLbl="revTx" presStyleIdx="1" presStyleCnt="5">
        <dgm:presLayoutVars>
          <dgm:chMax val="0"/>
          <dgm:chPref val="0"/>
        </dgm:presLayoutVars>
      </dgm:prSet>
      <dgm:spPr/>
    </dgm:pt>
    <dgm:pt modelId="{DAFB77A7-E411-4249-A87D-B20E1D06D65C}" type="pres">
      <dgm:prSet presAssocID="{364605CB-4F81-440C-958F-6E0AE7A770C7}" presName="sibTrans" presStyleCnt="0"/>
      <dgm:spPr/>
    </dgm:pt>
    <dgm:pt modelId="{1CB1C065-6ED6-B34E-A2D1-8B8382BAA3F4}" type="pres">
      <dgm:prSet presAssocID="{13B1F960-86E1-B044-88F0-4A7F75911023}" presName="compNode" presStyleCnt="0"/>
      <dgm:spPr/>
    </dgm:pt>
    <dgm:pt modelId="{7C8D83C4-31D2-E14F-9913-E16CFAD472D3}" type="pres">
      <dgm:prSet presAssocID="{13B1F960-86E1-B044-88F0-4A7F75911023}" presName="bgRect" presStyleLbl="bgShp" presStyleIdx="2" presStyleCnt="4"/>
      <dgm:spPr/>
    </dgm:pt>
    <dgm:pt modelId="{3012966F-30E9-ED4A-ABA1-BE5BD35C4319}" type="pres">
      <dgm:prSet presAssocID="{13B1F960-86E1-B044-88F0-4A7F75911023}" presName="iconRect" presStyleLbl="node1" presStyleIdx="2" presStyleCnt="4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</dgm:pt>
    <dgm:pt modelId="{855BD7EB-C2F5-1F45-ACA3-2A55164309CF}" type="pres">
      <dgm:prSet presAssocID="{13B1F960-86E1-B044-88F0-4A7F75911023}" presName="spaceRect" presStyleCnt="0"/>
      <dgm:spPr/>
    </dgm:pt>
    <dgm:pt modelId="{5B2DA273-E89A-264F-89D5-12428E720731}" type="pres">
      <dgm:prSet presAssocID="{13B1F960-86E1-B044-88F0-4A7F75911023}" presName="parTx" presStyleLbl="revTx" presStyleIdx="2" presStyleCnt="5">
        <dgm:presLayoutVars>
          <dgm:chMax val="0"/>
          <dgm:chPref val="0"/>
        </dgm:presLayoutVars>
      </dgm:prSet>
      <dgm:spPr/>
    </dgm:pt>
    <dgm:pt modelId="{46DCCF01-8721-2743-A9B4-792B461C1D48}" type="pres">
      <dgm:prSet presAssocID="{8D82373A-D4A0-7242-A87F-26446F2355AB}" presName="sibTrans" presStyleCnt="0"/>
      <dgm:spPr/>
    </dgm:pt>
    <dgm:pt modelId="{749470C9-05EF-4BA8-A7A3-E49DC7A6CBEE}" type="pres">
      <dgm:prSet presAssocID="{3C50FF9A-42E5-47D5-91FE-7EEF837BA62E}" presName="compNode" presStyleCnt="0"/>
      <dgm:spPr/>
    </dgm:pt>
    <dgm:pt modelId="{4EBB917F-8447-43DB-BA2D-DB6B546A16D4}" type="pres">
      <dgm:prSet presAssocID="{3C50FF9A-42E5-47D5-91FE-7EEF837BA62E}" presName="bgRect" presStyleLbl="bgShp" presStyleIdx="3" presStyleCnt="4"/>
      <dgm:spPr/>
    </dgm:pt>
    <dgm:pt modelId="{8A985A65-995E-4D4C-9C26-7D55D0FF7A2E}" type="pres">
      <dgm:prSet presAssocID="{3C50FF9A-42E5-47D5-91FE-7EEF837BA62E}" presName="iconRect" presStyleLbl="nod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7AC1B0A5-6251-49A8-BCEB-92EA074C95E1}" type="pres">
      <dgm:prSet presAssocID="{3C50FF9A-42E5-47D5-91FE-7EEF837BA62E}" presName="spaceRect" presStyleCnt="0"/>
      <dgm:spPr/>
    </dgm:pt>
    <dgm:pt modelId="{926CE118-490B-4520-9890-5F403C2C5E18}" type="pres">
      <dgm:prSet presAssocID="{3C50FF9A-42E5-47D5-91FE-7EEF837BA62E}" presName="parTx" presStyleLbl="revTx" presStyleIdx="3" presStyleCnt="5">
        <dgm:presLayoutVars>
          <dgm:chMax val="0"/>
          <dgm:chPref val="0"/>
        </dgm:presLayoutVars>
      </dgm:prSet>
      <dgm:spPr/>
    </dgm:pt>
    <dgm:pt modelId="{562FBF51-C512-4EB8-97D9-EF59E0831894}" type="pres">
      <dgm:prSet presAssocID="{3C50FF9A-42E5-47D5-91FE-7EEF837BA62E}" presName="desTx" presStyleLbl="revTx" presStyleIdx="4" presStyleCnt="5">
        <dgm:presLayoutVars/>
      </dgm:prSet>
      <dgm:spPr/>
    </dgm:pt>
  </dgm:ptLst>
  <dgm:cxnLst>
    <dgm:cxn modelId="{06194129-861C-4068-9288-38FC5B8824FF}" type="presOf" srcId="{72EDA6DB-C155-47DD-8EB3-10FE8DE0D6B0}" destId="{562FBF51-C512-4EB8-97D9-EF59E0831894}" srcOrd="0" destOrd="1" presId="urn:microsoft.com/office/officeart/2018/2/layout/IconVerticalSolidList"/>
    <dgm:cxn modelId="{E1756939-07A9-4780-8054-A493E234513B}" srcId="{FF269F68-471F-4458-8814-479B93F1EC01}" destId="{277EDCBC-3EE4-4B49-85C9-91C38F83E292}" srcOrd="1" destOrd="0" parTransId="{A9396347-BF9D-4C38-8A42-FC29CD1E0F9F}" sibTransId="{364605CB-4F81-440C-958F-6E0AE7A770C7}"/>
    <dgm:cxn modelId="{143A0E3B-18B3-4BC3-8874-43A758FF97C9}" type="presOf" srcId="{277EDCBC-3EE4-4B49-85C9-91C38F83E292}" destId="{DB5CC25A-1FB1-4245-A9F8-838C364A9C50}" srcOrd="0" destOrd="0" presId="urn:microsoft.com/office/officeart/2018/2/layout/IconVerticalSolidList"/>
    <dgm:cxn modelId="{BB2C0D4E-CE50-40E3-A088-6A8409A798FA}" srcId="{3C50FF9A-42E5-47D5-91FE-7EEF837BA62E}" destId="{72EDA6DB-C155-47DD-8EB3-10FE8DE0D6B0}" srcOrd="1" destOrd="0" parTransId="{DCC0D0A4-ED98-4F93-A640-45BFAFA2A4BC}" sibTransId="{E2434289-7432-4060-8E43-6109D86E9F63}"/>
    <dgm:cxn modelId="{3A38E066-EE91-4780-8A40-C7EEC052ED39}" type="presOf" srcId="{DF4CF987-D553-4800-A824-77B0361914E6}" destId="{09611260-5144-4948-B78D-9981F826862A}" srcOrd="0" destOrd="0" presId="urn:microsoft.com/office/officeart/2018/2/layout/IconVerticalSolidList"/>
    <dgm:cxn modelId="{7206356A-6CEF-0044-9D72-30556AC46683}" type="presOf" srcId="{13B1F960-86E1-B044-88F0-4A7F75911023}" destId="{5B2DA273-E89A-264F-89D5-12428E720731}" srcOrd="0" destOrd="0" presId="urn:microsoft.com/office/officeart/2018/2/layout/IconVerticalSolidList"/>
    <dgm:cxn modelId="{027B868E-AE5F-49BC-B775-A100AA8DF592}" type="presOf" srcId="{3C50FF9A-42E5-47D5-91FE-7EEF837BA62E}" destId="{926CE118-490B-4520-9890-5F403C2C5E18}" srcOrd="0" destOrd="0" presId="urn:microsoft.com/office/officeart/2018/2/layout/IconVerticalSolidList"/>
    <dgm:cxn modelId="{649A3996-B77D-4829-AADD-8FE6F2689C7E}" srcId="{FF269F68-471F-4458-8814-479B93F1EC01}" destId="{3C50FF9A-42E5-47D5-91FE-7EEF837BA62E}" srcOrd="3" destOrd="0" parTransId="{D412B8FD-3BB6-4CB5-9175-C02B91E352E3}" sibTransId="{4E2560D9-C39F-42D2-90E0-D4D2E0C5A223}"/>
    <dgm:cxn modelId="{BC0BF5BF-1667-4A4E-B941-7D85611AA8B0}" srcId="{3C50FF9A-42E5-47D5-91FE-7EEF837BA62E}" destId="{7245E354-7EED-481A-8463-C602A7A51BBB}" srcOrd="2" destOrd="0" parTransId="{DFCCEA88-4562-4EF7-A737-3CA90E55A23C}" sibTransId="{4F872CFC-E187-492E-8E12-2D604BA9187A}"/>
    <dgm:cxn modelId="{6670A4CC-8510-4A70-9300-2D8D24B3840B}" srcId="{FF269F68-471F-4458-8814-479B93F1EC01}" destId="{DF4CF987-D553-4800-A824-77B0361914E6}" srcOrd="0" destOrd="0" parTransId="{A9894E6B-B776-457B-A20D-034D8622B46B}" sibTransId="{CB32A135-7DFB-4A91-8DC1-EA70268C05E6}"/>
    <dgm:cxn modelId="{D4F396CF-C71C-4323-A503-B614DD5021D0}" type="presOf" srcId="{597B2184-739C-4DE0-9FC5-580730098955}" destId="{562FBF51-C512-4EB8-97D9-EF59E0831894}" srcOrd="0" destOrd="0" presId="urn:microsoft.com/office/officeart/2018/2/layout/IconVerticalSolidList"/>
    <dgm:cxn modelId="{BB7703D9-B1CF-4F27-B32F-226DDF93ABDD}" type="presOf" srcId="{7245E354-7EED-481A-8463-C602A7A51BBB}" destId="{562FBF51-C512-4EB8-97D9-EF59E0831894}" srcOrd="0" destOrd="2" presId="urn:microsoft.com/office/officeart/2018/2/layout/IconVerticalSolidList"/>
    <dgm:cxn modelId="{201B69EC-C215-4131-8766-A453ED541F47}" srcId="{3C50FF9A-42E5-47D5-91FE-7EEF837BA62E}" destId="{597B2184-739C-4DE0-9FC5-580730098955}" srcOrd="0" destOrd="0" parTransId="{B1D5DC1F-F9E4-4C5E-8BD5-6ED89812BCE3}" sibTransId="{26D25E53-48B2-4845-81E1-B5ACF360F8F2}"/>
    <dgm:cxn modelId="{E10A1EF0-08F0-41B2-BA68-D04A089FE4EC}" type="presOf" srcId="{FF269F68-471F-4458-8814-479B93F1EC01}" destId="{6DD90BC7-5CEF-4091-8C73-938DE75D2C97}" srcOrd="0" destOrd="0" presId="urn:microsoft.com/office/officeart/2018/2/layout/IconVerticalSolidList"/>
    <dgm:cxn modelId="{D6DEA0F0-A82F-E240-AB4C-7F467CFCBB18}" srcId="{FF269F68-471F-4458-8814-479B93F1EC01}" destId="{13B1F960-86E1-B044-88F0-4A7F75911023}" srcOrd="2" destOrd="0" parTransId="{757D3553-0C15-604A-A03D-FFCB6DF11AE5}" sibTransId="{8D82373A-D4A0-7242-A87F-26446F2355AB}"/>
    <dgm:cxn modelId="{8B940564-83CF-4AE7-AF1D-C47B10BA2B41}" type="presParOf" srcId="{6DD90BC7-5CEF-4091-8C73-938DE75D2C97}" destId="{3D49A20E-B0B8-4676-B345-17E02A71F8B2}" srcOrd="0" destOrd="0" presId="urn:microsoft.com/office/officeart/2018/2/layout/IconVerticalSolidList"/>
    <dgm:cxn modelId="{27E2D43E-10A7-4393-A5D9-FF33D71A3127}" type="presParOf" srcId="{3D49A20E-B0B8-4676-B345-17E02A71F8B2}" destId="{43497B77-B494-4191-8EDC-14B40C108F83}" srcOrd="0" destOrd="0" presId="urn:microsoft.com/office/officeart/2018/2/layout/IconVerticalSolidList"/>
    <dgm:cxn modelId="{7F587C38-0B75-40AB-902B-AD265C6EB9A5}" type="presParOf" srcId="{3D49A20E-B0B8-4676-B345-17E02A71F8B2}" destId="{433E916A-7162-4CD4-8C66-A17AAE96D382}" srcOrd="1" destOrd="0" presId="urn:microsoft.com/office/officeart/2018/2/layout/IconVerticalSolidList"/>
    <dgm:cxn modelId="{EC51D4F7-D671-4F3B-96BD-90B811C1CC3B}" type="presParOf" srcId="{3D49A20E-B0B8-4676-B345-17E02A71F8B2}" destId="{18B8ED6C-E2AA-4FD5-89E8-23787C7052B9}" srcOrd="2" destOrd="0" presId="urn:microsoft.com/office/officeart/2018/2/layout/IconVerticalSolidList"/>
    <dgm:cxn modelId="{122EDF41-2F23-4187-935D-F817A0911A75}" type="presParOf" srcId="{3D49A20E-B0B8-4676-B345-17E02A71F8B2}" destId="{09611260-5144-4948-B78D-9981F826862A}" srcOrd="3" destOrd="0" presId="urn:microsoft.com/office/officeart/2018/2/layout/IconVerticalSolidList"/>
    <dgm:cxn modelId="{0398C837-ABC2-4E39-B595-54235560D9F0}" type="presParOf" srcId="{6DD90BC7-5CEF-4091-8C73-938DE75D2C97}" destId="{9E31A687-76F9-43BF-8C9C-888F73357D57}" srcOrd="1" destOrd="0" presId="urn:microsoft.com/office/officeart/2018/2/layout/IconVerticalSolidList"/>
    <dgm:cxn modelId="{67F9AF65-1527-438A-8501-9BD5C534AA42}" type="presParOf" srcId="{6DD90BC7-5CEF-4091-8C73-938DE75D2C97}" destId="{093BF714-C6A8-48AF-811A-394AA8F75DC7}" srcOrd="2" destOrd="0" presId="urn:microsoft.com/office/officeart/2018/2/layout/IconVerticalSolidList"/>
    <dgm:cxn modelId="{76F385E9-8582-479B-84FB-087D12AF2893}" type="presParOf" srcId="{093BF714-C6A8-48AF-811A-394AA8F75DC7}" destId="{D20B2C38-22DB-4F7F-804F-F105D8F568E8}" srcOrd="0" destOrd="0" presId="urn:microsoft.com/office/officeart/2018/2/layout/IconVerticalSolidList"/>
    <dgm:cxn modelId="{0707D8AF-7EB3-414F-9BDE-2C4611F4CFE3}" type="presParOf" srcId="{093BF714-C6A8-48AF-811A-394AA8F75DC7}" destId="{D6A7EB98-4A5C-40F8-8B64-3190BD6EF39D}" srcOrd="1" destOrd="0" presId="urn:microsoft.com/office/officeart/2018/2/layout/IconVerticalSolidList"/>
    <dgm:cxn modelId="{3D49C3D8-1EDC-413D-B441-8441369DE9EE}" type="presParOf" srcId="{093BF714-C6A8-48AF-811A-394AA8F75DC7}" destId="{554ED382-F9A0-4B23-8AC2-E1170864F1E4}" srcOrd="2" destOrd="0" presId="urn:microsoft.com/office/officeart/2018/2/layout/IconVerticalSolidList"/>
    <dgm:cxn modelId="{A246B4F1-F991-4C6C-A9AB-7135F3F3D2DD}" type="presParOf" srcId="{093BF714-C6A8-48AF-811A-394AA8F75DC7}" destId="{DB5CC25A-1FB1-4245-A9F8-838C364A9C50}" srcOrd="3" destOrd="0" presId="urn:microsoft.com/office/officeart/2018/2/layout/IconVerticalSolidList"/>
    <dgm:cxn modelId="{25DD4511-D819-46A7-ACF0-B33EDAF6B4F1}" type="presParOf" srcId="{6DD90BC7-5CEF-4091-8C73-938DE75D2C97}" destId="{DAFB77A7-E411-4249-A87D-B20E1D06D65C}" srcOrd="3" destOrd="0" presId="urn:microsoft.com/office/officeart/2018/2/layout/IconVerticalSolidList"/>
    <dgm:cxn modelId="{BA4F76CA-F333-A94B-A2CB-F16EB0BB86D5}" type="presParOf" srcId="{6DD90BC7-5CEF-4091-8C73-938DE75D2C97}" destId="{1CB1C065-6ED6-B34E-A2D1-8B8382BAA3F4}" srcOrd="4" destOrd="0" presId="urn:microsoft.com/office/officeart/2018/2/layout/IconVerticalSolidList"/>
    <dgm:cxn modelId="{0FCB9432-B80F-1B41-AAAA-93857DBF5CBF}" type="presParOf" srcId="{1CB1C065-6ED6-B34E-A2D1-8B8382BAA3F4}" destId="{7C8D83C4-31D2-E14F-9913-E16CFAD472D3}" srcOrd="0" destOrd="0" presId="urn:microsoft.com/office/officeart/2018/2/layout/IconVerticalSolidList"/>
    <dgm:cxn modelId="{FB68427E-3206-0E44-8B1E-A18A237938BC}" type="presParOf" srcId="{1CB1C065-6ED6-B34E-A2D1-8B8382BAA3F4}" destId="{3012966F-30E9-ED4A-ABA1-BE5BD35C4319}" srcOrd="1" destOrd="0" presId="urn:microsoft.com/office/officeart/2018/2/layout/IconVerticalSolidList"/>
    <dgm:cxn modelId="{01D81F67-6B3C-9749-B467-F38DB6039BA6}" type="presParOf" srcId="{1CB1C065-6ED6-B34E-A2D1-8B8382BAA3F4}" destId="{855BD7EB-C2F5-1F45-ACA3-2A55164309CF}" srcOrd="2" destOrd="0" presId="urn:microsoft.com/office/officeart/2018/2/layout/IconVerticalSolidList"/>
    <dgm:cxn modelId="{4956376C-7253-C343-8F42-7F5D7DB4C61B}" type="presParOf" srcId="{1CB1C065-6ED6-B34E-A2D1-8B8382BAA3F4}" destId="{5B2DA273-E89A-264F-89D5-12428E720731}" srcOrd="3" destOrd="0" presId="urn:microsoft.com/office/officeart/2018/2/layout/IconVerticalSolidList"/>
    <dgm:cxn modelId="{9EAE1EC1-8EDA-D14D-B4F2-D92BD32A478C}" type="presParOf" srcId="{6DD90BC7-5CEF-4091-8C73-938DE75D2C97}" destId="{46DCCF01-8721-2743-A9B4-792B461C1D48}" srcOrd="5" destOrd="0" presId="urn:microsoft.com/office/officeart/2018/2/layout/IconVerticalSolidList"/>
    <dgm:cxn modelId="{17780076-A91C-4CF5-A6FD-E812E73B55E2}" type="presParOf" srcId="{6DD90BC7-5CEF-4091-8C73-938DE75D2C97}" destId="{749470C9-05EF-4BA8-A7A3-E49DC7A6CBEE}" srcOrd="6" destOrd="0" presId="urn:microsoft.com/office/officeart/2018/2/layout/IconVerticalSolidList"/>
    <dgm:cxn modelId="{E64A4593-C371-43DD-8051-3932472A088D}" type="presParOf" srcId="{749470C9-05EF-4BA8-A7A3-E49DC7A6CBEE}" destId="{4EBB917F-8447-43DB-BA2D-DB6B546A16D4}" srcOrd="0" destOrd="0" presId="urn:microsoft.com/office/officeart/2018/2/layout/IconVerticalSolidList"/>
    <dgm:cxn modelId="{5E92A1EF-4C43-457D-B8EE-9774516F34D1}" type="presParOf" srcId="{749470C9-05EF-4BA8-A7A3-E49DC7A6CBEE}" destId="{8A985A65-995E-4D4C-9C26-7D55D0FF7A2E}" srcOrd="1" destOrd="0" presId="urn:microsoft.com/office/officeart/2018/2/layout/IconVerticalSolidList"/>
    <dgm:cxn modelId="{8F60761A-D16F-46AB-988B-2A990F7FB466}" type="presParOf" srcId="{749470C9-05EF-4BA8-A7A3-E49DC7A6CBEE}" destId="{7AC1B0A5-6251-49A8-BCEB-92EA074C95E1}" srcOrd="2" destOrd="0" presId="urn:microsoft.com/office/officeart/2018/2/layout/IconVerticalSolidList"/>
    <dgm:cxn modelId="{8BDF249D-86DB-471D-8256-72587AE4EA0D}" type="presParOf" srcId="{749470C9-05EF-4BA8-A7A3-E49DC7A6CBEE}" destId="{926CE118-490B-4520-9890-5F403C2C5E18}" srcOrd="3" destOrd="0" presId="urn:microsoft.com/office/officeart/2018/2/layout/IconVerticalSolidList"/>
    <dgm:cxn modelId="{62A75776-3371-47E2-9D7B-31A75607332B}" type="presParOf" srcId="{749470C9-05EF-4BA8-A7A3-E49DC7A6CBEE}" destId="{562FBF51-C512-4EB8-97D9-EF59E0831894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497B77-B494-4191-8EDC-14B40C108F83}">
      <dsp:nvSpPr>
        <dsp:cNvPr id="0" name=""/>
        <dsp:cNvSpPr/>
      </dsp:nvSpPr>
      <dsp:spPr>
        <a:xfrm>
          <a:off x="0" y="3612"/>
          <a:ext cx="10363200" cy="7912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3E916A-7162-4CD4-8C66-A17AAE96D382}">
      <dsp:nvSpPr>
        <dsp:cNvPr id="0" name=""/>
        <dsp:cNvSpPr/>
      </dsp:nvSpPr>
      <dsp:spPr>
        <a:xfrm>
          <a:off x="239349" y="181640"/>
          <a:ext cx="435605" cy="4351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611260-5144-4948-B78D-9981F826862A}">
      <dsp:nvSpPr>
        <dsp:cNvPr id="0" name=""/>
        <dsp:cNvSpPr/>
      </dsp:nvSpPr>
      <dsp:spPr>
        <a:xfrm>
          <a:off x="914304" y="3612"/>
          <a:ext cx="9421202" cy="840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73" tIns="88973" rIns="88973" bIns="8897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Understanding gem5 took some time; but referred documentations and videos for basic understanding</a:t>
          </a:r>
        </a:p>
      </dsp:txBody>
      <dsp:txXfrm>
        <a:off x="914304" y="3612"/>
        <a:ext cx="9421202" cy="840689"/>
      </dsp:txXfrm>
    </dsp:sp>
    <dsp:sp modelId="{D20B2C38-22DB-4F7F-804F-F105D8F568E8}">
      <dsp:nvSpPr>
        <dsp:cNvPr id="0" name=""/>
        <dsp:cNvSpPr/>
      </dsp:nvSpPr>
      <dsp:spPr>
        <a:xfrm>
          <a:off x="0" y="1054474"/>
          <a:ext cx="10363200" cy="7912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A7EB98-4A5C-40F8-8B64-3190BD6EF39D}">
      <dsp:nvSpPr>
        <dsp:cNvPr id="0" name=""/>
        <dsp:cNvSpPr/>
      </dsp:nvSpPr>
      <dsp:spPr>
        <a:xfrm>
          <a:off x="239349" y="1232502"/>
          <a:ext cx="435605" cy="43518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CC25A-1FB1-4245-A9F8-838C364A9C50}">
      <dsp:nvSpPr>
        <dsp:cNvPr id="0" name=""/>
        <dsp:cNvSpPr/>
      </dsp:nvSpPr>
      <dsp:spPr>
        <a:xfrm>
          <a:off x="914304" y="1054474"/>
          <a:ext cx="9421202" cy="840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73" tIns="88973" rIns="88973" bIns="8897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Running the simulation was very lengthy – each run approx. took 20 mins (for the </a:t>
          </a:r>
          <a:r>
            <a:rPr lang="en-US" sz="2400" kern="1200" dirty="0" err="1"/>
            <a:t>scons</a:t>
          </a:r>
          <a:r>
            <a:rPr lang="en-US" sz="2400" kern="1200" dirty="0"/>
            <a:t> build)</a:t>
          </a:r>
        </a:p>
      </dsp:txBody>
      <dsp:txXfrm>
        <a:off x="914304" y="1054474"/>
        <a:ext cx="9421202" cy="840689"/>
      </dsp:txXfrm>
    </dsp:sp>
    <dsp:sp modelId="{7C8D83C4-31D2-E14F-9913-E16CFAD472D3}">
      <dsp:nvSpPr>
        <dsp:cNvPr id="0" name=""/>
        <dsp:cNvSpPr/>
      </dsp:nvSpPr>
      <dsp:spPr>
        <a:xfrm>
          <a:off x="0" y="2105336"/>
          <a:ext cx="10363200" cy="7912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2966F-30E9-ED4A-ABA1-BE5BD35C4319}">
      <dsp:nvSpPr>
        <dsp:cNvPr id="0" name=""/>
        <dsp:cNvSpPr/>
      </dsp:nvSpPr>
      <dsp:spPr>
        <a:xfrm>
          <a:off x="239349" y="2283364"/>
          <a:ext cx="435605" cy="435180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2DA273-E89A-264F-89D5-12428E720731}">
      <dsp:nvSpPr>
        <dsp:cNvPr id="0" name=""/>
        <dsp:cNvSpPr/>
      </dsp:nvSpPr>
      <dsp:spPr>
        <a:xfrm>
          <a:off x="914304" y="2105336"/>
          <a:ext cx="9421202" cy="840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73" tIns="88973" rIns="88973" bIns="88973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We missed to clean up build up directory; but rectified by deleting the complete build/X86 folder &amp; re-ran again</a:t>
          </a:r>
        </a:p>
      </dsp:txBody>
      <dsp:txXfrm>
        <a:off x="914304" y="2105336"/>
        <a:ext cx="9421202" cy="840689"/>
      </dsp:txXfrm>
    </dsp:sp>
    <dsp:sp modelId="{4EBB917F-8447-43DB-BA2D-DB6B546A16D4}">
      <dsp:nvSpPr>
        <dsp:cNvPr id="0" name=""/>
        <dsp:cNvSpPr/>
      </dsp:nvSpPr>
      <dsp:spPr>
        <a:xfrm>
          <a:off x="0" y="3156198"/>
          <a:ext cx="10363200" cy="79123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85A65-995E-4D4C-9C26-7D55D0FF7A2E}">
      <dsp:nvSpPr>
        <dsp:cNvPr id="0" name=""/>
        <dsp:cNvSpPr/>
      </dsp:nvSpPr>
      <dsp:spPr>
        <a:xfrm>
          <a:off x="239349" y="3334226"/>
          <a:ext cx="435605" cy="43518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CE118-490B-4520-9890-5F403C2C5E18}">
      <dsp:nvSpPr>
        <dsp:cNvPr id="0" name=""/>
        <dsp:cNvSpPr/>
      </dsp:nvSpPr>
      <dsp:spPr>
        <a:xfrm>
          <a:off x="914304" y="3156198"/>
          <a:ext cx="4663440" cy="840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73" tIns="88973" rIns="88973" bIns="8897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We have automated using Unix script to run for the specific configurations </a:t>
          </a:r>
        </a:p>
      </dsp:txBody>
      <dsp:txXfrm>
        <a:off x="914304" y="3156198"/>
        <a:ext cx="4663440" cy="840689"/>
      </dsp:txXfrm>
    </dsp:sp>
    <dsp:sp modelId="{562FBF51-C512-4EB8-97D9-EF59E0831894}">
      <dsp:nvSpPr>
        <dsp:cNvPr id="0" name=""/>
        <dsp:cNvSpPr/>
      </dsp:nvSpPr>
      <dsp:spPr>
        <a:xfrm>
          <a:off x="5577744" y="3156198"/>
          <a:ext cx="4757762" cy="840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73" tIns="88973" rIns="88973" bIns="88973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localBP.sh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tournament.sh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biMod.sh</a:t>
          </a:r>
          <a:endParaRPr lang="en-US" sz="1200" kern="1200" dirty="0"/>
        </a:p>
      </dsp:txBody>
      <dsp:txXfrm>
        <a:off x="5577744" y="3156198"/>
        <a:ext cx="4757762" cy="8406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89EDB-3FDD-4915-A3CE-62FA29C01A32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42649-1860-4D03-9360-22C2D8836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661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2.jpg>
</file>

<file path=ppt/media/image3.tiff>
</file>

<file path=ppt/media/image4.tiff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499FB-0CC7-453D-9493-CBDCD6D233E2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6A24B-926E-40EB-9E1B-5321DC377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94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lnSpc>
        <a:spcPct val="110000"/>
      </a:lnSpc>
      <a:buFont typeface="Arial" panose="020B0604020202020204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86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46075" indent="-11747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572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457200" indent="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09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10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70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76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2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1489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>
              <a:cxnSpLocks/>
            </p:cNvCxnSpPr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507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2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127050"/>
            <a:ext cx="5192783" cy="3555295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5024927"/>
            <a:ext cx="51928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/>
          <p:cNvCxnSpPr>
            <a:cxnSpLocks/>
          </p:cNvCxnSpPr>
          <p:nvPr userDrawn="1"/>
        </p:nvCxnSpPr>
        <p:spPr>
          <a:xfrm>
            <a:off x="904048" y="1009936"/>
            <a:ext cx="518840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6"/>
          <p:cNvSpPr>
            <a:spLocks/>
          </p:cNvSpPr>
          <p:nvPr userDrawn="1"/>
        </p:nvSpPr>
        <p:spPr bwMode="auto">
          <a:xfrm>
            <a:off x="906298" y="4802043"/>
            <a:ext cx="5161797" cy="103187"/>
          </a:xfrm>
          <a:custGeom>
            <a:avLst/>
            <a:gdLst>
              <a:gd name="T0" fmla="*/ 0 w 4608"/>
              <a:gd name="T1" fmla="*/ 0 h 65"/>
              <a:gd name="T2" fmla="*/ 224 w 4608"/>
              <a:gd name="T3" fmla="*/ 0 h 65"/>
              <a:gd name="T4" fmla="*/ 286 w 4608"/>
              <a:gd name="T5" fmla="*/ 65 h 65"/>
              <a:gd name="T6" fmla="*/ 349 w 4608"/>
              <a:gd name="T7" fmla="*/ 0 h 65"/>
              <a:gd name="T8" fmla="*/ 4608 w 4608"/>
              <a:gd name="T9" fmla="*/ 0 h 65"/>
              <a:gd name="connsiteX0" fmla="*/ 0 w 4977"/>
              <a:gd name="connsiteY0" fmla="*/ 0 h 10000"/>
              <a:gd name="connsiteX1" fmla="*/ 486 w 4977"/>
              <a:gd name="connsiteY1" fmla="*/ 0 h 10000"/>
              <a:gd name="connsiteX2" fmla="*/ 621 w 4977"/>
              <a:gd name="connsiteY2" fmla="*/ 10000 h 10000"/>
              <a:gd name="connsiteX3" fmla="*/ 757 w 4977"/>
              <a:gd name="connsiteY3" fmla="*/ 0 h 10000"/>
              <a:gd name="connsiteX4" fmla="*/ 4977 w 497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7" h="10000">
                <a:moveTo>
                  <a:pt x="0" y="0"/>
                </a:moveTo>
                <a:lnTo>
                  <a:pt x="486" y="0"/>
                </a:lnTo>
                <a:lnTo>
                  <a:pt x="621" y="10000"/>
                </a:lnTo>
                <a:cubicBezTo>
                  <a:pt x="666" y="6667"/>
                  <a:pt x="712" y="3333"/>
                  <a:pt x="757" y="0"/>
                </a:cubicBezTo>
                <a:lnTo>
                  <a:pt x="4977" y="0"/>
                </a:lnTo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76393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508" y="1905001"/>
            <a:ext cx="10366800" cy="2225262"/>
          </a:xfrm>
        </p:spPr>
        <p:txBody>
          <a:bodyPr anchor="ctr"/>
          <a:lstStyle>
            <a:lvl1pPr>
              <a:lnSpc>
                <a:spcPct val="95000"/>
              </a:lnSpc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11441" y="4620890"/>
            <a:ext cx="103690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11508" y="1732950"/>
            <a:ext cx="10369051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3999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-1270000" y="2959100"/>
            <a:ext cx="65" cy="302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37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8223684" y="2904236"/>
            <a:ext cx="3068713" cy="2746756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defRPr lang="en-US" sz="1700" i="0" dirty="0" smtClean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2pPr>
            <a:lvl3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4pPr>
            <a:lvl5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02208" y="2940813"/>
            <a:ext cx="6117069" cy="2946231"/>
          </a:xfrm>
        </p:spPr>
        <p:txBody>
          <a:bodyPr/>
          <a:lstStyle>
            <a:lvl1pPr marL="0" algn="r" defTabSz="914400" rtl="0" eaLnBrk="1" latinLnBrk="0" hangingPunct="1">
              <a:lnSpc>
                <a:spcPct val="70000"/>
              </a:lnSpc>
              <a:buNone/>
              <a:defRPr lang="en-US" sz="7000" kern="1200" dirty="0" smtClean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640431" y="2769834"/>
            <a:ext cx="0" cy="2881159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9E3085-A0AF-2F49-90EE-52FB15584E6C}"/>
              </a:ext>
            </a:extLst>
          </p:cNvPr>
          <p:cNvCxnSpPr/>
          <p:nvPr userDrawn="1"/>
        </p:nvCxnSpPr>
        <p:spPr>
          <a:xfrm>
            <a:off x="7684952" y="2769834"/>
            <a:ext cx="0" cy="288115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853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 userDrawn="1"/>
        </p:nvSpPr>
        <p:spPr>
          <a:xfrm>
            <a:off x="10886832" y="6589188"/>
            <a:ext cx="390769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r"/>
            <a:fld id="{12EB7FDA-3CFA-48E9-9A35-E50E94D3505F}" type="slidenum">
              <a:rPr lang="en-US" sz="8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pPr algn="r"/>
              <a:t>‹#›</a:t>
            </a:fld>
            <a:endParaRPr lang="en-US" sz="8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577967"/>
            <a:ext cx="6705600" cy="134332"/>
          </a:xfrm>
        </p:spPr>
        <p:txBody>
          <a:bodyPr wrap="square" anchor="b">
            <a:spAutoFit/>
          </a:bodyPr>
          <a:lstStyle>
            <a:lvl1pPr>
              <a:defRPr sz="800" baseline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0" y="1"/>
            <a:ext cx="12192000" cy="6908105"/>
            <a:chOff x="0" y="0"/>
            <a:chExt cx="9144000" cy="6908105"/>
          </a:xfrm>
        </p:grpSpPr>
        <p:grpSp>
          <p:nvGrpSpPr>
            <p:cNvPr id="30" name="Group 29"/>
            <p:cNvGrpSpPr/>
            <p:nvPr userDrawn="1"/>
          </p:nvGrpSpPr>
          <p:grpSpPr>
            <a:xfrm>
              <a:off x="0" y="0"/>
              <a:ext cx="9144000" cy="6858000"/>
              <a:chOff x="0" y="0"/>
              <a:chExt cx="9144000" cy="6858000"/>
            </a:xfrm>
            <a:solidFill>
              <a:schemeClr val="bg1">
                <a:lumMod val="95000"/>
              </a:schemeClr>
            </a:solidFill>
          </p:grpSpPr>
          <p:sp>
            <p:nvSpPr>
              <p:cNvPr id="46" name="Rectangle 45"/>
              <p:cNvSpPr>
                <a:spLocks noChangeAspect="1"/>
              </p:cNvSpPr>
              <p:nvPr/>
            </p:nvSpPr>
            <p:spPr>
              <a:xfrm>
                <a:off x="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7" name="Rectangle 46"/>
              <p:cNvSpPr>
                <a:spLocks noChangeAspect="1"/>
              </p:cNvSpPr>
              <p:nvPr/>
            </p:nvSpPr>
            <p:spPr>
              <a:xfrm>
                <a:off x="845820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8" name="Rectangle 47"/>
              <p:cNvSpPr>
                <a:spLocks noChangeAspect="1"/>
              </p:cNvSpPr>
              <p:nvPr/>
            </p:nvSpPr>
            <p:spPr>
              <a:xfrm>
                <a:off x="0" y="0"/>
                <a:ext cx="84582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9" name="Rectangle 48"/>
              <p:cNvSpPr>
                <a:spLocks noChangeAspect="1"/>
              </p:cNvSpPr>
              <p:nvPr/>
            </p:nvSpPr>
            <p:spPr>
              <a:xfrm>
                <a:off x="0" y="6172200"/>
                <a:ext cx="91440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</p:grpSp>
        <p:cxnSp>
          <p:nvCxnSpPr>
            <p:cNvPr id="31" name="Straight Connector 30"/>
            <p:cNvCxnSpPr/>
            <p:nvPr userDrawn="1"/>
          </p:nvCxnSpPr>
          <p:spPr>
            <a:xfrm flipV="1">
              <a:off x="6858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 flipV="1">
              <a:off x="84582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/>
            <p:nvPr userDrawn="1"/>
          </p:nvGrpSpPr>
          <p:grpSpPr>
            <a:xfrm>
              <a:off x="5715000" y="0"/>
              <a:ext cx="457200" cy="6908105"/>
              <a:chOff x="2956470" y="50104"/>
              <a:chExt cx="457200" cy="6858001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/>
            <p:cNvCxnSpPr/>
            <p:nvPr userDrawn="1"/>
          </p:nvCxnSpPr>
          <p:spPr>
            <a:xfrm rot="5400000" flipV="1">
              <a:off x="4572000" y="-3886200"/>
              <a:ext cx="0" cy="9144000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 userDrawn="1"/>
          </p:nvGrpSpPr>
          <p:grpSpPr>
            <a:xfrm>
              <a:off x="0" y="1143000"/>
              <a:ext cx="9144000" cy="914400"/>
              <a:chOff x="0" y="1143000"/>
              <a:chExt cx="9144000" cy="914400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/>
            <p:cNvGrpSpPr/>
            <p:nvPr userDrawn="1"/>
          </p:nvGrpSpPr>
          <p:grpSpPr>
            <a:xfrm>
              <a:off x="0" y="2971800"/>
              <a:ext cx="9144000" cy="914400"/>
              <a:chOff x="0" y="1143000"/>
              <a:chExt cx="9144000" cy="914400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/>
            <p:cNvGrpSpPr/>
            <p:nvPr userDrawn="1"/>
          </p:nvGrpSpPr>
          <p:grpSpPr>
            <a:xfrm>
              <a:off x="0" y="4800602"/>
              <a:ext cx="9144000" cy="914400"/>
              <a:chOff x="0" y="1143000"/>
              <a:chExt cx="9144000" cy="914400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 userDrawn="1"/>
          </p:nvGrpSpPr>
          <p:grpSpPr>
            <a:xfrm>
              <a:off x="2971800" y="0"/>
              <a:ext cx="457200" cy="6908105"/>
              <a:chOff x="2956470" y="50104"/>
              <a:chExt cx="457200" cy="6858001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8886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 or 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1575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4" name="Text Placeholder 3"/>
          <p:cNvSpPr>
            <a:spLocks noGrp="1"/>
          </p:cNvSpPr>
          <p:nvPr>
            <p:ph type="body" sz="half" idx="29" hasCustomPrompt="1"/>
          </p:nvPr>
        </p:nvSpPr>
        <p:spPr>
          <a:xfrm>
            <a:off x="21575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5" name="Text Placeholder 29"/>
          <p:cNvSpPr>
            <a:spLocks noGrp="1"/>
          </p:cNvSpPr>
          <p:nvPr>
            <p:ph type="body" sz="quarter" idx="30" hasCustomPrompt="1"/>
          </p:nvPr>
        </p:nvSpPr>
        <p:spPr>
          <a:xfrm>
            <a:off x="9144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half" idx="31" hasCustomPrompt="1"/>
          </p:nvPr>
        </p:nvSpPr>
        <p:spPr>
          <a:xfrm>
            <a:off x="21575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7" name="Text Placeholder 29"/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8" name="Text Placeholder 3"/>
          <p:cNvSpPr>
            <a:spLocks noGrp="1"/>
          </p:cNvSpPr>
          <p:nvPr>
            <p:ph type="body" sz="half" idx="33" hasCustomPrompt="1"/>
          </p:nvPr>
        </p:nvSpPr>
        <p:spPr>
          <a:xfrm>
            <a:off x="76439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9" name="Text Placeholder 29"/>
          <p:cNvSpPr>
            <a:spLocks noGrp="1"/>
          </p:cNvSpPr>
          <p:nvPr>
            <p:ph type="body" sz="quarter" idx="34" hasCustomPrompt="1"/>
          </p:nvPr>
        </p:nvSpPr>
        <p:spPr>
          <a:xfrm>
            <a:off x="64008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0" name="Text Placeholder 3"/>
          <p:cNvSpPr>
            <a:spLocks noGrp="1"/>
          </p:cNvSpPr>
          <p:nvPr>
            <p:ph type="body" sz="half" idx="35" hasCustomPrompt="1"/>
          </p:nvPr>
        </p:nvSpPr>
        <p:spPr>
          <a:xfrm>
            <a:off x="76439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1" name="Text Placeholder 29"/>
          <p:cNvSpPr>
            <a:spLocks noGrp="1"/>
          </p:cNvSpPr>
          <p:nvPr>
            <p:ph type="body" sz="quarter" idx="36" hasCustomPrompt="1"/>
          </p:nvPr>
        </p:nvSpPr>
        <p:spPr>
          <a:xfrm>
            <a:off x="64008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2" name="Text Placeholder 3"/>
          <p:cNvSpPr>
            <a:spLocks noGrp="1"/>
          </p:cNvSpPr>
          <p:nvPr>
            <p:ph type="body" sz="half" idx="37" hasCustomPrompt="1"/>
          </p:nvPr>
        </p:nvSpPr>
        <p:spPr>
          <a:xfrm>
            <a:off x="76439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3" name="Text Placeholder 29"/>
          <p:cNvSpPr>
            <a:spLocks noGrp="1"/>
          </p:cNvSpPr>
          <p:nvPr>
            <p:ph type="body" sz="quarter" idx="38" hasCustomPrompt="1"/>
          </p:nvPr>
        </p:nvSpPr>
        <p:spPr>
          <a:xfrm>
            <a:off x="64008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3B5B04-5E17-D640-81C3-D4B82468A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3D31BE0-CD3A-E04E-A7FB-DB5B5BA20F1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90E21A4-2E8D-074F-9AC0-6CC72988CEF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5154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3"/>
          <p:cNvSpPr>
            <a:spLocks noGrp="1"/>
          </p:cNvSpPr>
          <p:nvPr>
            <p:ph sz="quarter" idx="15"/>
          </p:nvPr>
        </p:nvSpPr>
        <p:spPr>
          <a:xfrm>
            <a:off x="914400" y="2073443"/>
            <a:ext cx="4876800" cy="36576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Content Placeholder 13"/>
          <p:cNvSpPr>
            <a:spLocks noGrp="1"/>
          </p:cNvSpPr>
          <p:nvPr>
            <p:ph sz="quarter" idx="16"/>
          </p:nvPr>
        </p:nvSpPr>
        <p:spPr>
          <a:xfrm>
            <a:off x="6400800" y="2073443"/>
            <a:ext cx="4876800" cy="365760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7544534-439F-AC4D-8175-3A0054377E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09DF341-20B3-E346-8FF0-76CE642F753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430E6-55F7-9645-B1AD-7A36482991AF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533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: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83443"/>
            <a:ext cx="6705600" cy="36199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83443"/>
            <a:ext cx="3048000" cy="3619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2AC143F5-5835-FF41-B347-AE8DD6C232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78496-797C-6A44-9F2A-6548E9769A5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0963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: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4572000" y="2057400"/>
            <a:ext cx="6705600" cy="3657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B87FA64-9DF7-8D4F-AF09-1AB2C5A5FA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C2948ED-1B22-8845-A0B4-BB068DE3F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5BAACCF-3F9D-8B43-96E7-088709E2432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30C6B5-36C4-2B45-81A5-1AEAF187248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754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>
            <a:lvl4pPr>
              <a:spcAft>
                <a:spcPts val="600"/>
              </a:spcAft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Content Placeholder 37"/>
          <p:cNvSpPr>
            <a:spLocks noGrp="1"/>
          </p:cNvSpPr>
          <p:nvPr>
            <p:ph sz="quarter" idx="16"/>
          </p:nvPr>
        </p:nvSpPr>
        <p:spPr>
          <a:xfrm>
            <a:off x="4572000" y="2057400"/>
            <a:ext cx="3048000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57400"/>
            <a:ext cx="3048000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0E5114E4-6AB8-AA4F-A8E8-C54E55AA61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0D43117-3128-D24E-806D-357156928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030A223-6475-C340-ACC1-06799CD611C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C8E98D-8F15-4247-8D5D-7D5CD99265D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76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6ADF050F-4B96-8F47-9ED5-126B6BB4A7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559F6DB-F72B-CD48-A567-A92CD37A81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ACC2408-BEEC-F148-B9BC-F196717E8C0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0E6F19-B158-8F4A-A1E8-F43562F62F5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67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 userDrawn="1">
            <p:ph type="chart" sz="quarter" idx="29" hasCustomPrompt="1"/>
          </p:nvPr>
        </p:nvSpPr>
        <p:spPr>
          <a:xfrm>
            <a:off x="914400" y="2057400"/>
            <a:ext cx="10363200" cy="40005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 from template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2D528D74-618E-334B-87B7-D7EDA262D7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7DC360-7098-D941-A67E-D28011BF65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745434D-4ACA-7B4C-A494-98A8512F0FA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chemeClr val="accent1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BFCA18-7E9E-E74A-833D-B47F23A0411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0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75D0418A-ADC7-7C49-8916-57C1A6D29F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90282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68437"/>
            <a:ext cx="10363200" cy="914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82501"/>
            <a:ext cx="10363200" cy="44019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377729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5" r:id="rId3"/>
    <p:sldLayoutId id="2147483652" r:id="rId4"/>
    <p:sldLayoutId id="2147483654" r:id="rId5"/>
    <p:sldLayoutId id="2147483651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3" r:id="rId12"/>
    <p:sldLayoutId id="2147483664" r:id="rId13"/>
    <p:sldLayoutId id="2147483656" r:id="rId14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1200"/>
        </a:spcAft>
        <a:buFont typeface="Arial" panose="020B0604020202020204" pitchFamily="34" charset="0"/>
        <a:buChar char="​"/>
        <a:defRPr sz="2400" b="0" i="1" kern="1200">
          <a:solidFill>
            <a:schemeClr val="accent1"/>
          </a:solidFill>
          <a:latin typeface="Georgia" panose="02040502050405020303" pitchFamily="18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9863" indent="-16986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346075" indent="-17621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​"/>
        <a:defRPr sz="1500" b="1" kern="1200">
          <a:solidFill>
            <a:schemeClr val="tx1"/>
          </a:solidFill>
          <a:latin typeface="+mj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F26B43"/>
          </p15:clr>
        </p15:guide>
        <p15:guide id="2" pos="7104" userDrawn="1">
          <p15:clr>
            <a:srgbClr val="F26B43"/>
          </p15:clr>
        </p15:guide>
        <p15:guide id="3" orient="horz" pos="3912" userDrawn="1">
          <p15:clr>
            <a:srgbClr val="F26B43"/>
          </p15:clr>
        </p15:guide>
        <p15:guide id="4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github.com/timberjack/Project1_SPEC.git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gneshkmr84/cs-6304-project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9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9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FB4690CD-D7BA-8C41-A76D-36B415F908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Predictor - Analysis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99673" y="5540144"/>
            <a:ext cx="3219940" cy="495120"/>
          </a:xfrm>
        </p:spPr>
        <p:txBody>
          <a:bodyPr/>
          <a:lstStyle/>
          <a:p>
            <a:r>
              <a:rPr lang="en-US" dirty="0"/>
              <a:t>Vignesh &amp; </a:t>
            </a:r>
            <a:r>
              <a:rPr lang="en-US" dirty="0" err="1"/>
              <a:t>Jigishaa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3EF3AA-C5AC-9E4F-87B2-F0A90D2DA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56" y="670560"/>
            <a:ext cx="5500718" cy="956647"/>
          </a:xfrm>
          <a:prstGeom prst="rect">
            <a:avLst/>
          </a:prstGeom>
        </p:spPr>
      </p:pic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9BFFA36A-F347-1042-9051-BC6B739BDE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9673" y="4717408"/>
            <a:ext cx="8292453" cy="495120"/>
          </a:xfrm>
        </p:spPr>
        <p:txBody>
          <a:bodyPr/>
          <a:lstStyle/>
          <a:p>
            <a:r>
              <a:rPr lang="en-US" dirty="0"/>
              <a:t>Simulation &amp; Benchmarking using 3 Standard Predictors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76063D-9656-A448-90F6-052114963B9A}"/>
              </a:ext>
            </a:extLst>
          </p:cNvPr>
          <p:cNvSpPr txBox="1"/>
          <p:nvPr/>
        </p:nvSpPr>
        <p:spPr>
          <a:xfrm>
            <a:off x="7603958" y="947289"/>
            <a:ext cx="3930786" cy="4031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bg1"/>
                </a:solidFill>
              </a:rPr>
              <a:t>CS6304 Project 1</a:t>
            </a:r>
          </a:p>
        </p:txBody>
      </p:sp>
    </p:spTree>
    <p:extLst>
      <p:ext uri="{BB962C8B-B14F-4D97-AF65-F5344CB8AC3E}">
        <p14:creationId xmlns:p14="http://schemas.microsoft.com/office/powerpoint/2010/main" val="1650756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7F0DE3-6FDC-2F46-AA66-77694510F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A5F0C6-7B69-D645-9168-637506CF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gem5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CF7374-64B6-8B4F-8493-519448E8B46C}"/>
              </a:ext>
            </a:extLst>
          </p:cNvPr>
          <p:cNvSpPr txBox="1"/>
          <p:nvPr/>
        </p:nvSpPr>
        <p:spPr>
          <a:xfrm>
            <a:off x="914400" y="1645920"/>
            <a:ext cx="10607040" cy="35086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We will use </a:t>
            </a:r>
            <a:r>
              <a:rPr lang="en-US" dirty="0" err="1"/>
              <a:t>scons</a:t>
            </a:r>
            <a:r>
              <a:rPr lang="en-US" dirty="0"/>
              <a:t> to build the project (configured)</a:t>
            </a:r>
          </a:p>
          <a:p>
            <a:r>
              <a:rPr lang="en-US" dirty="0"/>
              <a:t>	</a:t>
            </a:r>
            <a:r>
              <a:rPr lang="en-US" b="1" dirty="0" err="1"/>
              <a:t>scons</a:t>
            </a:r>
            <a:r>
              <a:rPr lang="en-US" b="1" dirty="0"/>
              <a:t> build/X86/gem5.opt -j5</a:t>
            </a:r>
          </a:p>
          <a:p>
            <a:endParaRPr lang="en-US" dirty="0"/>
          </a:p>
          <a:p>
            <a:r>
              <a:rPr lang="en-US" sz="1600" dirty="0"/>
              <a:t>gem5.</a:t>
            </a:r>
            <a:r>
              <a:rPr lang="en-US" sz="1600" dirty="0">
                <a:solidFill>
                  <a:schemeClr val="tx2"/>
                </a:solidFill>
              </a:rPr>
              <a:t> opt</a:t>
            </a:r>
            <a:r>
              <a:rPr lang="en-US" sz="1600" dirty="0"/>
              <a:t> = binary we will be building</a:t>
            </a:r>
          </a:p>
          <a:p>
            <a:r>
              <a:rPr lang="en-US" sz="1600" dirty="0"/>
              <a:t>5 represents the parallel resources (use </a:t>
            </a:r>
            <a:r>
              <a:rPr lang="en-US" sz="1600" dirty="0" err="1"/>
              <a:t>atleast</a:t>
            </a:r>
            <a:r>
              <a:rPr lang="en-US" sz="1600" dirty="0"/>
              <a:t> 5)</a:t>
            </a:r>
            <a:br>
              <a:rPr lang="en-US" sz="1600" dirty="0"/>
            </a:br>
            <a:endParaRPr lang="en-US" sz="1600" dirty="0"/>
          </a:p>
          <a:p>
            <a:r>
              <a:rPr lang="en-US" dirty="0"/>
              <a:t>“</a:t>
            </a:r>
            <a:r>
              <a:rPr lang="en-US" dirty="0" err="1"/>
              <a:t>lscpu</a:t>
            </a:r>
            <a:r>
              <a:rPr lang="en-US" dirty="0"/>
              <a:t>” - will give the of </a:t>
            </a:r>
            <a:r>
              <a:rPr lang="en-US" dirty="0" err="1"/>
              <a:t>vcpu</a:t>
            </a:r>
            <a:r>
              <a:rPr lang="en-US" dirty="0"/>
              <a:t> &amp; other configs of the server</a:t>
            </a:r>
          </a:p>
          <a:p>
            <a:endParaRPr lang="en-US" dirty="0"/>
          </a:p>
          <a:p>
            <a:r>
              <a:rPr lang="en-US" dirty="0"/>
              <a:t>Alternatives for opt: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opt – optimized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perf - to calculate the performance numbers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fast - bunch of simulations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debug - no optimizations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13890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B0E8F1B-DD36-9D4F-9FB9-8F4EAA34BDB7}"/>
              </a:ext>
            </a:extLst>
          </p:cNvPr>
          <p:cNvSpPr txBox="1"/>
          <p:nvPr/>
        </p:nvSpPr>
        <p:spPr>
          <a:xfrm>
            <a:off x="914400" y="1643605"/>
            <a:ext cx="6609144" cy="408744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Benchmark an Industrial standard way to compare performance of systems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Unified way of comparing systems – like apple-to-apple comparison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Clone the benchmark provided in the project to HOME Dir</a:t>
            </a:r>
            <a:br>
              <a:rPr lang="en-US" sz="1600" dirty="0"/>
            </a:br>
            <a:r>
              <a:rPr lang="en-US" sz="1600" dirty="0"/>
              <a:t>	git clone </a:t>
            </a:r>
            <a:r>
              <a:rPr lang="en-US" sz="16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https://github.com/timberjack/Project1_SPEC.git</a:t>
            </a:r>
            <a:endParaRPr lang="en-US" sz="1600" dirty="0">
              <a:solidFill>
                <a:srgbClr val="0070C0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Update the timing &amp; instruction parameters</a:t>
            </a:r>
            <a:r>
              <a:rPr lang="en-US" sz="2000" dirty="0"/>
              <a:t>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300" dirty="0"/>
              <a:t>time $GEM5_DIR/build/X86/gem5.opt -d </a:t>
            </a:r>
            <a:r>
              <a:rPr lang="en-US" sz="1300" b="1" dirty="0">
                <a:highlight>
                  <a:srgbClr val="FFFF00"/>
                </a:highlight>
              </a:rPr>
              <a:t>$OUT_DIR </a:t>
            </a:r>
            <a:r>
              <a:rPr lang="en-US" sz="1300" dirty="0"/>
              <a:t>$GEM5_DIR/configs/example/</a:t>
            </a:r>
            <a:r>
              <a:rPr lang="en-US" sz="1300" dirty="0" err="1"/>
              <a:t>se.py</a:t>
            </a:r>
            <a:r>
              <a:rPr lang="en-US" sz="1300" dirty="0"/>
              <a:t> -c $BENCHMARK -o "$ARGUMENT" -I </a:t>
            </a:r>
            <a:r>
              <a:rPr lang="en-US" sz="1300" b="1" dirty="0">
                <a:highlight>
                  <a:srgbClr val="FFFF00"/>
                </a:highlight>
              </a:rPr>
              <a:t>500000000</a:t>
            </a:r>
            <a:r>
              <a:rPr lang="en-US" sz="1300" dirty="0"/>
              <a:t> --</a:t>
            </a:r>
            <a:r>
              <a:rPr lang="en-US" sz="1300" dirty="0" err="1"/>
              <a:t>cpu</a:t>
            </a:r>
            <a:r>
              <a:rPr lang="en-US" sz="1300" dirty="0"/>
              <a:t>-type=</a:t>
            </a:r>
            <a:r>
              <a:rPr lang="en-US" sz="1300" b="1" dirty="0">
                <a:highlight>
                  <a:srgbClr val="FFFF00"/>
                </a:highlight>
              </a:rPr>
              <a:t>timing</a:t>
            </a:r>
            <a:r>
              <a:rPr lang="en-US" sz="1300" dirty="0"/>
              <a:t> --caches --l2cache --l1d_size=128kB --l1i_size=128kB --l2_size=1MB --l1d_assoc=2 --l1i_assoc=2 --l2_assoc=4 --</a:t>
            </a:r>
            <a:r>
              <a:rPr lang="en-US" sz="1300" dirty="0" err="1"/>
              <a:t>cacheline_size</a:t>
            </a:r>
            <a:r>
              <a:rPr lang="en-US" sz="1300" dirty="0"/>
              <a:t>=64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C409A6-0D79-5A4C-A41B-D76ABF99C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172" y="2476982"/>
            <a:ext cx="3889094" cy="2416981"/>
          </a:xfrm>
          <a:prstGeom prst="rect">
            <a:avLst/>
          </a:prstGeom>
          <a:noFill/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0388ECA-30D9-45A6-96FE-5191A36E0D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6428256"/>
            <a:ext cx="6705600" cy="16793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ABBF9D-3E30-384E-BC96-801EC9BB7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Benchmark Setup</a:t>
            </a:r>
          </a:p>
        </p:txBody>
      </p:sp>
    </p:spTree>
    <p:extLst>
      <p:ext uri="{BB962C8B-B14F-4D97-AF65-F5344CB8AC3E}">
        <p14:creationId xmlns:p14="http://schemas.microsoft.com/office/powerpoint/2010/main" val="964724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3F88F-A612-D44A-8300-2C862174A1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B6A67F-3463-6B4C-89A4-814077C96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Simulation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340729-6183-A841-9EAD-9EF743C697CF}"/>
              </a:ext>
            </a:extLst>
          </p:cNvPr>
          <p:cNvSpPr txBox="1"/>
          <p:nvPr/>
        </p:nvSpPr>
        <p:spPr>
          <a:xfrm>
            <a:off x="914400" y="1481559"/>
            <a:ext cx="10451939" cy="49005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time $GEM5_DIR/build/X86/gem5.opt \     # use the </a:t>
            </a:r>
            <a:r>
              <a:rPr lang="en-US" dirty="0" err="1">
                <a:solidFill>
                  <a:schemeClr val="tx2"/>
                </a:solidFill>
              </a:rPr>
              <a:t>scons</a:t>
            </a:r>
            <a:r>
              <a:rPr lang="en-US" dirty="0">
                <a:solidFill>
                  <a:schemeClr val="tx2"/>
                </a:solidFill>
              </a:rPr>
              <a:t> built output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 -d $OUT_DIR $GEM5_DIR/configs/example/</a:t>
            </a:r>
            <a:r>
              <a:rPr lang="en-US" dirty="0" err="1">
                <a:solidFill>
                  <a:schemeClr val="tx2"/>
                </a:solidFill>
              </a:rPr>
              <a:t>se.py</a:t>
            </a:r>
            <a:r>
              <a:rPr lang="en-US" dirty="0">
                <a:solidFill>
                  <a:schemeClr val="tx2"/>
                </a:solidFill>
              </a:rPr>
              <a:t> \ $ using a Standard System written in python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-c $BENCHMARK  \ # represents the benchmark to be used (468 / 470)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-o "$ARGUMENT” \  - # custom arguments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 -I 500000000 \ # number of Instructions to run the benchmark (500MM)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--</a:t>
            </a:r>
            <a:r>
              <a:rPr lang="en-US" dirty="0" err="1">
                <a:solidFill>
                  <a:schemeClr val="tx2"/>
                </a:solidFill>
              </a:rPr>
              <a:t>cpu</a:t>
            </a:r>
            <a:r>
              <a:rPr lang="en-US" dirty="0">
                <a:solidFill>
                  <a:schemeClr val="tx2"/>
                </a:solidFill>
              </a:rPr>
              <a:t>-type=timing \ # can be atomic / timing / Simple CPU Time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--caches \ </a:t>
            </a:r>
            <a:r>
              <a:rPr lang="en-US" sz="1600" dirty="0">
                <a:solidFill>
                  <a:schemeClr val="tx2"/>
                </a:solidFill>
              </a:rPr>
              <a:t># cache configuration – will not affect the simulation &amp; benchmarking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</a:rPr>
              <a:t>--l2cache --l1d_size=128kB --l1i_size=128kB --l2_size=1MB --l1d_assoc=2 --l1i_assoc=2 --l2_assoc=4 --</a:t>
            </a:r>
            <a:r>
              <a:rPr lang="en-US" dirty="0" err="1">
                <a:solidFill>
                  <a:schemeClr val="tx2"/>
                </a:solidFill>
              </a:rPr>
              <a:t>cacheline_size</a:t>
            </a:r>
            <a:r>
              <a:rPr lang="en-US" dirty="0">
                <a:solidFill>
                  <a:schemeClr val="tx2"/>
                </a:solidFill>
              </a:rPr>
              <a:t>=64</a:t>
            </a:r>
          </a:p>
        </p:txBody>
      </p:sp>
    </p:spTree>
    <p:extLst>
      <p:ext uri="{BB962C8B-B14F-4D97-AF65-F5344CB8AC3E}">
        <p14:creationId xmlns:p14="http://schemas.microsoft.com/office/powerpoint/2010/main" val="3618504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F134C9F-59AA-CF46-A5B9-2E42DD1C1A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BC8AD2-AD5F-0441-A253-E3BB8ABF5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EE5D7-0C24-AF43-A110-25B1EE56031F}"/>
              </a:ext>
            </a:extLst>
          </p:cNvPr>
          <p:cNvSpPr txBox="1"/>
          <p:nvPr/>
        </p:nvSpPr>
        <p:spPr>
          <a:xfrm>
            <a:off x="1694046" y="4918509"/>
            <a:ext cx="9018872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https://github.com/vigneshkmr84/cs-6304-project1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52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3EEEF7-83C5-49F3-9495-F55E49504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25373"/>
            <a:ext cx="10363200" cy="32698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700" b="0" dirty="0">
                <a:solidFill>
                  <a:schemeClr val="accent1"/>
                </a:solidFill>
                <a:latin typeface="Franklin Gothic Demi Cond" panose="020B0706030402020204" pitchFamily="34" charset="0"/>
                <a:ea typeface="+mn-ea"/>
                <a:cs typeface="+mn-cs"/>
              </a:rPr>
              <a:t>Local predictor </a:t>
            </a:r>
            <a:endParaRPr lang="en-IN" sz="1700" b="0" dirty="0">
              <a:solidFill>
                <a:schemeClr val="accent1"/>
              </a:solidFill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AFE4787-CD55-4647-87BD-639C5CFBF49C}"/>
              </a:ext>
            </a:extLst>
          </p:cNvPr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3021226801"/>
              </p:ext>
            </p:extLst>
          </p:nvPr>
        </p:nvGraphicFramePr>
        <p:xfrm>
          <a:off x="914400" y="2073275"/>
          <a:ext cx="48768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74F5CBB-A638-D54E-9C30-08C678735779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1093637346"/>
              </p:ext>
            </p:extLst>
          </p:nvPr>
        </p:nvGraphicFramePr>
        <p:xfrm>
          <a:off x="6400800" y="2073275"/>
          <a:ext cx="48768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09782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2B3A8F7-EE5F-DF49-A194-2EBE77FF9DA8}"/>
              </a:ext>
            </a:extLst>
          </p:cNvPr>
          <p:cNvSpPr txBox="1"/>
          <p:nvPr/>
        </p:nvSpPr>
        <p:spPr>
          <a:xfrm>
            <a:off x="914400" y="1633444"/>
            <a:ext cx="4467828" cy="36576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470 Benchmarking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Changing BTB values doesn't have impact to the Branch Prediction outcome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BTB Mis Prediction decreases with increase in predictor size (from 1024 to 2048)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Companies Marketing teams might not prefer to use Benchmarks, since it gives not favorable 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1856A3-1EF9-754E-AFEF-1627E0D1BDBB}"/>
              </a:ext>
            </a:extLst>
          </p:cNvPr>
          <p:cNvSpPr txBox="1"/>
          <p:nvPr/>
        </p:nvSpPr>
        <p:spPr>
          <a:xfrm>
            <a:off x="5879939" y="1600200"/>
            <a:ext cx="5397661" cy="36576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458 Benchmarking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Changing BTB values doesn't have any major impact to the prediction - there are 0.005% changes, that is not evidential;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Increasing the Predictor size increases the BTB prediction percentage ~ 0.003% but decreases the Branch Mis prediction by ~0.0005%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changes are so minimal that for 500MM instructions ~ 2500 instructions are mis-predicted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EFF7043-947D-9F42-85DF-FDB358F8E40F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914400" y="482708"/>
            <a:ext cx="10363200" cy="451948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Franklin Gothic Demi Cond" panose="020B0706030402020204" pitchFamily="34" charset="0"/>
                <a:ea typeface="+mn-ea"/>
                <a:cs typeface="+mn-cs"/>
              </a:rPr>
              <a:t>Local Predictor 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42C861-1030-FD4B-91BC-6144918D1785}"/>
              </a:ext>
            </a:extLst>
          </p:cNvPr>
          <p:cNvSpPr txBox="1"/>
          <p:nvPr/>
        </p:nvSpPr>
        <p:spPr>
          <a:xfrm>
            <a:off x="914400" y="5449330"/>
            <a:ext cx="10466173" cy="7053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/>
              <a:t>On high level – BTB size doesn’t affect both the Prediction outcome; So, we can use a Smaller BTB Size and reduce area and complexity of implementation </a:t>
            </a:r>
          </a:p>
        </p:txBody>
      </p:sp>
    </p:spTree>
    <p:extLst>
      <p:ext uri="{BB962C8B-B14F-4D97-AF65-F5344CB8AC3E}">
        <p14:creationId xmlns:p14="http://schemas.microsoft.com/office/powerpoint/2010/main" val="2822024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4AF3BF5-6FCD-7049-A5FC-6634DAAD93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320223"/>
              </p:ext>
            </p:extLst>
          </p:nvPr>
        </p:nvGraphicFramePr>
        <p:xfrm>
          <a:off x="1407839" y="1075990"/>
          <a:ext cx="3636080" cy="209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1135F3A-33BD-2544-AD3A-58FF6131C6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8604937"/>
              </p:ext>
            </p:extLst>
          </p:nvPr>
        </p:nvGraphicFramePr>
        <p:xfrm>
          <a:off x="1407839" y="3810081"/>
          <a:ext cx="3636080" cy="209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689B331-5468-6446-A0FE-05085C5403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7271461"/>
              </p:ext>
            </p:extLst>
          </p:nvPr>
        </p:nvGraphicFramePr>
        <p:xfrm>
          <a:off x="7148083" y="3789480"/>
          <a:ext cx="3636081" cy="22068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5B41BA6-D3B1-F74D-9053-4AA5EDFEF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4220497"/>
              </p:ext>
            </p:extLst>
          </p:nvPr>
        </p:nvGraphicFramePr>
        <p:xfrm>
          <a:off x="7148083" y="1193155"/>
          <a:ext cx="3486191" cy="209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86042DD-0740-C345-8D9C-5C953CF0A4B6}"/>
              </a:ext>
            </a:extLst>
          </p:cNvPr>
          <p:cNvSpPr txBox="1"/>
          <p:nvPr/>
        </p:nvSpPr>
        <p:spPr>
          <a:xfrm>
            <a:off x="2083443" y="6204030"/>
            <a:ext cx="1331089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BTB 4096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2F53B9-F189-4144-80DB-072BD8FA2634}"/>
              </a:ext>
            </a:extLst>
          </p:cNvPr>
          <p:cNvSpPr txBox="1"/>
          <p:nvPr/>
        </p:nvSpPr>
        <p:spPr>
          <a:xfrm>
            <a:off x="8300578" y="6234609"/>
            <a:ext cx="1331089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BTB 2048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6B770CD8-0CEF-514B-B642-402ED7DB5EE1}"/>
              </a:ext>
            </a:extLst>
          </p:cNvPr>
          <p:cNvSpPr txBox="1">
            <a:spLocks/>
          </p:cNvSpPr>
          <p:nvPr/>
        </p:nvSpPr>
        <p:spPr>
          <a:xfrm>
            <a:off x="914400" y="482708"/>
            <a:ext cx="10363200" cy="45194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700" b="0" i="0" kern="1200">
                <a:solidFill>
                  <a:schemeClr val="accent1"/>
                </a:solidFill>
                <a:latin typeface="Franklin Gothic Demi Cond" panose="020B07060304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err="1"/>
              <a:t>BiMod</a:t>
            </a:r>
            <a:r>
              <a:rPr lang="en-US" dirty="0"/>
              <a:t> Predictor – Benchmark 458</a:t>
            </a:r>
          </a:p>
        </p:txBody>
      </p:sp>
    </p:spTree>
    <p:extLst>
      <p:ext uri="{BB962C8B-B14F-4D97-AF65-F5344CB8AC3E}">
        <p14:creationId xmlns:p14="http://schemas.microsoft.com/office/powerpoint/2010/main" val="3197709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4A3CC-F4E4-3442-B36E-4297DD7AAB45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 err="1"/>
              <a:t>BiMod</a:t>
            </a:r>
            <a:r>
              <a:rPr lang="en-US" dirty="0"/>
              <a:t> Predictor – Benchmark 470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E670134-A8E4-C249-B798-137FD035F303}"/>
              </a:ext>
            </a:extLst>
          </p:cNvPr>
          <p:cNvGrpSpPr/>
          <p:nvPr/>
        </p:nvGrpSpPr>
        <p:grpSpPr>
          <a:xfrm>
            <a:off x="1759350" y="1143555"/>
            <a:ext cx="2893672" cy="4129947"/>
            <a:chOff x="914399" y="1143555"/>
            <a:chExt cx="3877519" cy="5534127"/>
          </a:xfrm>
        </p:grpSpPr>
        <p:graphicFrame>
          <p:nvGraphicFramePr>
            <p:cNvPr id="5" name="Chart 4">
              <a:extLst>
                <a:ext uri="{FF2B5EF4-FFF2-40B4-BE49-F238E27FC236}">
                  <a16:creationId xmlns:a16="http://schemas.microsoft.com/office/drawing/2014/main" id="{0F7D9F04-19ED-D249-BA32-347504915AD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97882079"/>
                </p:ext>
              </p:extLst>
            </p:nvPr>
          </p:nvGraphicFramePr>
          <p:xfrm>
            <a:off x="914399" y="1143555"/>
            <a:ext cx="3877519" cy="21899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7" name="Chart 6">
              <a:extLst>
                <a:ext uri="{FF2B5EF4-FFF2-40B4-BE49-F238E27FC236}">
                  <a16:creationId xmlns:a16="http://schemas.microsoft.com/office/drawing/2014/main" id="{C9A1E9ED-32BD-CB46-BA6D-ECC3B9207DA8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80804998"/>
                </p:ext>
              </p:extLst>
            </p:nvPr>
          </p:nvGraphicFramePr>
          <p:xfrm>
            <a:off x="914399" y="3866500"/>
            <a:ext cx="3877519" cy="23677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86F7BB-7252-B149-9472-EC94B7C4C249}"/>
                </a:ext>
              </a:extLst>
            </p:cNvPr>
            <p:cNvSpPr txBox="1"/>
            <p:nvPr/>
          </p:nvSpPr>
          <p:spPr>
            <a:xfrm>
              <a:off x="2095018" y="6375292"/>
              <a:ext cx="1331089" cy="3023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chemeClr val="tx2"/>
                  </a:solidFill>
                </a:rPr>
                <a:t>BTB 4096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FB9C175-0498-8245-960A-4711239289A5}"/>
              </a:ext>
            </a:extLst>
          </p:cNvPr>
          <p:cNvGrpSpPr/>
          <p:nvPr/>
        </p:nvGrpSpPr>
        <p:grpSpPr>
          <a:xfrm>
            <a:off x="6787496" y="1143556"/>
            <a:ext cx="3004686" cy="4129946"/>
            <a:chOff x="6255061" y="1143556"/>
            <a:chExt cx="3877518" cy="5534126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94A2B9C4-F798-FA46-B4A9-E01B7AA3100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632322014"/>
                </p:ext>
              </p:extLst>
            </p:nvPr>
          </p:nvGraphicFramePr>
          <p:xfrm>
            <a:off x="6255061" y="1143556"/>
            <a:ext cx="3733891" cy="21899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8" name="Chart 7">
              <a:extLst>
                <a:ext uri="{FF2B5EF4-FFF2-40B4-BE49-F238E27FC236}">
                  <a16:creationId xmlns:a16="http://schemas.microsoft.com/office/drawing/2014/main" id="{75250525-1D9B-544F-ADC3-B9069733718B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741319131"/>
                </p:ext>
              </p:extLst>
            </p:nvPr>
          </p:nvGraphicFramePr>
          <p:xfrm>
            <a:off x="6255061" y="3702475"/>
            <a:ext cx="3877518" cy="23677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B3BDA8-1BE7-AD49-AC0E-9BAEB1750DD3}"/>
                </a:ext>
              </a:extLst>
            </p:cNvPr>
            <p:cNvSpPr txBox="1"/>
            <p:nvPr/>
          </p:nvSpPr>
          <p:spPr>
            <a:xfrm>
              <a:off x="7627716" y="6375292"/>
              <a:ext cx="1331089" cy="3023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chemeClr val="tx2"/>
                  </a:solidFill>
                </a:rPr>
                <a:t>BTB 2048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A36DEE5-14A0-ED4B-BCCC-2C457218DBBE}"/>
              </a:ext>
            </a:extLst>
          </p:cNvPr>
          <p:cNvSpPr txBox="1"/>
          <p:nvPr/>
        </p:nvSpPr>
        <p:spPr>
          <a:xfrm>
            <a:off x="1655180" y="5567423"/>
            <a:ext cx="9282896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For </a:t>
            </a:r>
            <a:r>
              <a:rPr lang="en-US" dirty="0" err="1">
                <a:solidFill>
                  <a:schemeClr val="tx2"/>
                </a:solidFill>
              </a:rPr>
              <a:t>Increease</a:t>
            </a:r>
            <a:r>
              <a:rPr lang="en-US" dirty="0">
                <a:solidFill>
                  <a:schemeClr val="tx2"/>
                </a:solidFill>
              </a:rPr>
              <a:t> in </a:t>
            </a:r>
          </a:p>
        </p:txBody>
      </p:sp>
    </p:spTree>
    <p:extLst>
      <p:ext uri="{BB962C8B-B14F-4D97-AF65-F5344CB8AC3E}">
        <p14:creationId xmlns:p14="http://schemas.microsoft.com/office/powerpoint/2010/main" val="267879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7267E7-FFD2-47E2-BB90-011678E47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400" y="1539433"/>
            <a:ext cx="6227180" cy="41639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For Constant BTB increase in global increases the misprediction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BTB change is not affecting the Branch Prediction outcome. (~ with few delta variations)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Change in global increases Branch Mis Prediction, but decreases BTB Mis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For Constant Global Predictor size, change in choice Predictor doesn’t have any impact on Branch Mis Prediction; but has slight variations in BTB Mis-Prediction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7E3B4-1E07-B44E-8773-6247FD2861AE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914400" y="482708"/>
            <a:ext cx="10363200" cy="45194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/>
              <a:t>BiMod</a:t>
            </a:r>
            <a:r>
              <a:rPr lang="en-US" dirty="0"/>
              <a:t> Predictor Analysis – 458 Benchmark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8C6D4D8-C3B1-D34E-A48C-70714D68D7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338916"/>
              </p:ext>
            </p:extLst>
          </p:nvPr>
        </p:nvGraphicFramePr>
        <p:xfrm>
          <a:off x="7141579" y="1273215"/>
          <a:ext cx="4456253" cy="4430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8007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7267E7-FFD2-47E2-BB90-011678E471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400" y="1539433"/>
            <a:ext cx="6065134" cy="41639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For Constant BTB increase in global increases the misprediction, but decreases BTB Mis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BTB change is not affecting the Branch Prediction outcome. (~ few delta variations)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</a:rPr>
              <a:t>For Constant Global Predictor size, change in choice Predictor Slightly increases the Branch Mis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7E3B4-1E07-B44E-8773-6247FD2861AE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914400" y="482708"/>
            <a:ext cx="10363200" cy="45194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/>
              <a:t>BiMod</a:t>
            </a:r>
            <a:r>
              <a:rPr lang="en-US" dirty="0"/>
              <a:t> Predictor Analysis – 470 Benchmark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E7687E5-A451-A94E-B9F9-66C47BDC26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7021664"/>
              </p:ext>
            </p:extLst>
          </p:nvPr>
        </p:nvGraphicFramePr>
        <p:xfrm>
          <a:off x="7245752" y="1516284"/>
          <a:ext cx="4753542" cy="39701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4832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9DA9775-A6A9-634E-8634-946861C55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9899"/>
            <a:ext cx="10444512" cy="992083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BA6659-C22D-7140-9302-ECA6A0630951}"/>
              </a:ext>
            </a:extLst>
          </p:cNvPr>
          <p:cNvSpPr txBox="1"/>
          <p:nvPr/>
        </p:nvSpPr>
        <p:spPr>
          <a:xfrm>
            <a:off x="914400" y="1157468"/>
            <a:ext cx="10845478" cy="53860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What is Branch Predictor ?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Need for a Branch Predictor 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3 Types of Branch Predictor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Gem5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gem5 Introduction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gem5 Setup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gem5 Configurations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Building gem5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Benchmark Setup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Understanding the simulation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Local Predictor &amp; Analysis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/>
              <a:t>BiMod</a:t>
            </a:r>
            <a:r>
              <a:rPr lang="en-US" sz="1400" dirty="0"/>
              <a:t> Predictor &amp; Analysis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Tournament Predictor &amp; Analysis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Comparing all Branch Predictors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Challenges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11632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6B5DB2-4611-453C-AEF9-3374CA701B6D}"/>
              </a:ext>
            </a:extLst>
          </p:cNvPr>
          <p:cNvSpPr txBox="1"/>
          <p:nvPr/>
        </p:nvSpPr>
        <p:spPr>
          <a:xfrm>
            <a:off x="2123440" y="314960"/>
            <a:ext cx="7213600" cy="2855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700" dirty="0">
                <a:solidFill>
                  <a:schemeClr val="accent1"/>
                </a:solidFill>
                <a:latin typeface="Franklin Gothic Demi Cond" panose="020B0706030402020204" pitchFamily="34" charset="0"/>
              </a:rPr>
              <a:t>Tournament Predictor - Benchmark 470</a:t>
            </a:r>
            <a:endParaRPr lang="en-IN" sz="1700" dirty="0">
              <a:solidFill>
                <a:schemeClr val="accent1"/>
              </a:solidFill>
              <a:latin typeface="Franklin Gothic Demi Cond" panose="020B070603040202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7635306-5077-4CAF-A4A1-123D8F6184F5}"/>
              </a:ext>
            </a:extLst>
          </p:cNvPr>
          <p:cNvGraphicFramePr>
            <a:graphicFrameLocks/>
          </p:cNvGraphicFramePr>
          <p:nvPr/>
        </p:nvGraphicFramePr>
        <p:xfrm>
          <a:off x="914400" y="886777"/>
          <a:ext cx="3794125" cy="2422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A4130A0-B93F-4C6D-83FD-3C016E22A308}"/>
              </a:ext>
            </a:extLst>
          </p:cNvPr>
          <p:cNvGraphicFramePr>
            <a:graphicFrameLocks/>
          </p:cNvGraphicFramePr>
          <p:nvPr/>
        </p:nvGraphicFramePr>
        <p:xfrm>
          <a:off x="1002348" y="3599499"/>
          <a:ext cx="3806824" cy="2371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EEC2F8A-C983-474E-9F86-26FC5D0DE2AC}"/>
              </a:ext>
            </a:extLst>
          </p:cNvPr>
          <p:cNvSpPr txBox="1"/>
          <p:nvPr/>
        </p:nvSpPr>
        <p:spPr>
          <a:xfrm>
            <a:off x="2407920" y="6059535"/>
            <a:ext cx="2519680" cy="2687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BTB 4096 </a:t>
            </a:r>
            <a:endParaRPr lang="en-IN" sz="16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4E90219-8E29-4AF1-B300-794A64760CA2}"/>
              </a:ext>
            </a:extLst>
          </p:cNvPr>
          <p:cNvGraphicFramePr>
            <a:graphicFrameLocks/>
          </p:cNvGraphicFramePr>
          <p:nvPr/>
        </p:nvGraphicFramePr>
        <p:xfrm>
          <a:off x="6744335" y="1015187"/>
          <a:ext cx="4311650" cy="2517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30981C3-4B35-4E5C-92A2-18EC96F12F8A}"/>
              </a:ext>
            </a:extLst>
          </p:cNvPr>
          <p:cNvSpPr txBox="1"/>
          <p:nvPr/>
        </p:nvSpPr>
        <p:spPr>
          <a:xfrm>
            <a:off x="8473440" y="830393"/>
            <a:ext cx="1402080" cy="184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tx2"/>
                </a:solidFill>
              </a:rPr>
              <a:t>BTB </a:t>
            </a:r>
            <a:r>
              <a:rPr lang="en-US" sz="1100" dirty="0" err="1">
                <a:solidFill>
                  <a:schemeClr val="tx2"/>
                </a:solidFill>
              </a:rPr>
              <a:t>MISSpct</a:t>
            </a:r>
            <a:endParaRPr lang="en-IN" sz="1100" dirty="0">
              <a:solidFill>
                <a:schemeClr val="tx2"/>
              </a:solidFill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B9E9725-2003-43AE-8E9F-883C88AB8642}"/>
              </a:ext>
            </a:extLst>
          </p:cNvPr>
          <p:cNvGraphicFramePr>
            <a:graphicFrameLocks/>
          </p:cNvGraphicFramePr>
          <p:nvPr/>
        </p:nvGraphicFramePr>
        <p:xfrm>
          <a:off x="6844982" y="3532962"/>
          <a:ext cx="4298950" cy="265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FA4C45C-43A0-40AC-A2F5-5FE840CFA68C}"/>
              </a:ext>
            </a:extLst>
          </p:cNvPr>
          <p:cNvSpPr txBox="1"/>
          <p:nvPr/>
        </p:nvSpPr>
        <p:spPr>
          <a:xfrm>
            <a:off x="8768080" y="6125866"/>
            <a:ext cx="1016000" cy="2687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BTB 2048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421491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7635306-5077-4CAF-A4A1-123D8F6184F5}"/>
              </a:ext>
            </a:extLst>
          </p:cNvPr>
          <p:cNvGraphicFramePr>
            <a:graphicFrameLocks/>
          </p:cNvGraphicFramePr>
          <p:nvPr/>
        </p:nvGraphicFramePr>
        <p:xfrm>
          <a:off x="914400" y="886777"/>
          <a:ext cx="3794125" cy="2422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EEC2F8A-C983-474E-9F86-26FC5D0DE2AC}"/>
              </a:ext>
            </a:extLst>
          </p:cNvPr>
          <p:cNvSpPr txBox="1"/>
          <p:nvPr/>
        </p:nvSpPr>
        <p:spPr>
          <a:xfrm>
            <a:off x="2407920" y="6059535"/>
            <a:ext cx="2519680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BTB 4096 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4C45C-43A0-40AC-A2F5-5FE840CFA68C}"/>
              </a:ext>
            </a:extLst>
          </p:cNvPr>
          <p:cNvSpPr txBox="1"/>
          <p:nvPr/>
        </p:nvSpPr>
        <p:spPr>
          <a:xfrm>
            <a:off x="8768080" y="6125866"/>
            <a:ext cx="1016000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BTB 2048</a:t>
            </a:r>
            <a:endParaRPr lang="en-IN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AF0067BA-8F0B-445C-9D63-79901046494B}"/>
              </a:ext>
            </a:extLst>
          </p:cNvPr>
          <p:cNvGraphicFramePr>
            <a:graphicFrameLocks/>
          </p:cNvGraphicFramePr>
          <p:nvPr/>
        </p:nvGraphicFramePr>
        <p:xfrm>
          <a:off x="1159826" y="937578"/>
          <a:ext cx="3702051" cy="2371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D4CEA88-3F9A-4DC5-9934-278DBA3F7C0D}"/>
              </a:ext>
            </a:extLst>
          </p:cNvPr>
          <p:cNvGraphicFramePr>
            <a:graphicFrameLocks/>
          </p:cNvGraphicFramePr>
          <p:nvPr/>
        </p:nvGraphicFramePr>
        <p:xfrm>
          <a:off x="1097003" y="3505989"/>
          <a:ext cx="4270375" cy="2279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74421FAC-9E90-4367-828F-E48F8495A896}"/>
              </a:ext>
            </a:extLst>
          </p:cNvPr>
          <p:cNvGraphicFramePr>
            <a:graphicFrameLocks/>
          </p:cNvGraphicFramePr>
          <p:nvPr/>
        </p:nvGraphicFramePr>
        <p:xfrm>
          <a:off x="6766666" y="680402"/>
          <a:ext cx="4244975" cy="2628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9DE77C63-6C3B-445B-87ED-71A81DF58E3A}"/>
              </a:ext>
            </a:extLst>
          </p:cNvPr>
          <p:cNvGraphicFramePr>
            <a:graphicFrameLocks/>
          </p:cNvGraphicFramePr>
          <p:nvPr/>
        </p:nvGraphicFramePr>
        <p:xfrm>
          <a:off x="6890492" y="3384914"/>
          <a:ext cx="3997325" cy="249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" name="Title 4">
            <a:extLst>
              <a:ext uri="{FF2B5EF4-FFF2-40B4-BE49-F238E27FC236}">
                <a16:creationId xmlns:a16="http://schemas.microsoft.com/office/drawing/2014/main" id="{3AAEDB99-0353-274B-9DCA-855686F132B4}"/>
              </a:ext>
            </a:extLst>
          </p:cNvPr>
          <p:cNvSpPr txBox="1">
            <a:spLocks/>
          </p:cNvSpPr>
          <p:nvPr/>
        </p:nvSpPr>
        <p:spPr>
          <a:xfrm>
            <a:off x="914400" y="425373"/>
            <a:ext cx="10363200" cy="32698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700" dirty="0">
                <a:solidFill>
                  <a:schemeClr val="accent1"/>
                </a:solidFill>
                <a:latin typeface="Franklin Gothic Demi Cond" panose="020B0706030402020204" pitchFamily="34" charset="0"/>
              </a:rPr>
              <a:t>Tournament Predictor - Benchmark 458</a:t>
            </a:r>
            <a:endParaRPr lang="en-IN" sz="1700" dirty="0">
              <a:solidFill>
                <a:schemeClr val="accent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973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information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Branch Predictor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E32FE-ACE1-6149-AD00-4944239D45B1}"/>
              </a:ext>
            </a:extLst>
          </p:cNvPr>
          <p:cNvSpPr txBox="1"/>
          <p:nvPr/>
        </p:nvSpPr>
        <p:spPr>
          <a:xfrm>
            <a:off x="914400" y="1694046"/>
            <a:ext cx="10443411" cy="2130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470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BTB Mis prediction increases as the local value increases but is independent of the other Global / Choice predictors (but the increase is very small ~ 0.05%)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Branch Mis Prediction as we </a:t>
            </a:r>
            <a:r>
              <a:rPr lang="en-US" dirty="0" err="1"/>
              <a:t>ll</a:t>
            </a:r>
            <a:r>
              <a:rPr lang="en-US" dirty="0"/>
              <a:t> follows the same pattern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48EB2-95AC-9A4D-B1DA-4265B267A47D}"/>
              </a:ext>
            </a:extLst>
          </p:cNvPr>
          <p:cNvSpPr txBox="1"/>
          <p:nvPr/>
        </p:nvSpPr>
        <p:spPr>
          <a:xfrm>
            <a:off x="1030941" y="3824629"/>
            <a:ext cx="10443411" cy="32385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458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BTB Mis prediction increases as the local value decreases but is independent of the other Global / Choice predictors (but the increase is extremely small ~ 0.00005%, can be neglected 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Branch Mis Prediction increases slightly with 0.0005% , again can be neglected)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Increase in Local Predictor size is having the change; ignoring the Choice &amp; Global Predictor values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1987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DF21A-F680-5A47-8CF2-52B5EC8D3FE3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Tournament Predictor Comparison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05A70B-3CC3-214C-BDFB-D488EE52FA25}"/>
              </a:ext>
            </a:extLst>
          </p:cNvPr>
          <p:cNvSpPr txBox="1"/>
          <p:nvPr/>
        </p:nvSpPr>
        <p:spPr>
          <a:xfrm>
            <a:off x="914400" y="934656"/>
            <a:ext cx="5505651" cy="38636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dirty="0"/>
              <a:t>470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600" dirty="0"/>
              <a:t>BTB Mis prediction increases as the local value increases but is independent of the other Global / Choice predictors (but the increase is very small ~ 0.05%)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600" dirty="0"/>
              <a:t>Branch Mis Prediction as we </a:t>
            </a:r>
            <a:r>
              <a:rPr lang="en-US" sz="1600" dirty="0" err="1"/>
              <a:t>ll</a:t>
            </a:r>
            <a:r>
              <a:rPr lang="en-US" sz="1600" dirty="0"/>
              <a:t> follows the same pattern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600" dirty="0"/>
              <a:t>Change in Local Predictor size is affecting the Branch Prediction changes; ignoring the Choice &amp; Global Predictor values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DE0E6-5D87-234D-8B8C-48F7013E5B0F}"/>
              </a:ext>
            </a:extLst>
          </p:cNvPr>
          <p:cNvSpPr txBox="1"/>
          <p:nvPr/>
        </p:nvSpPr>
        <p:spPr>
          <a:xfrm>
            <a:off x="6420051" y="974163"/>
            <a:ext cx="5351646" cy="3473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400" dirty="0"/>
              <a:t>458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400" dirty="0"/>
              <a:t>BTB Mis prediction increases as the local value decreases but is independent of the other Global / Choice predictors (but the increase is extremely small ~ 0.00005%, can be neglected 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400" dirty="0"/>
              <a:t>Branch Mis Prediction increases slightly with 0.0005% , again can be neglected)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1400" dirty="0"/>
              <a:t>Increase in Local Predictor size is having the change; ignoring the Choice &amp; Global Predictor values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32841F-1AB4-644A-BC4F-5713C1E090CD}"/>
              </a:ext>
            </a:extLst>
          </p:cNvPr>
          <p:cNvSpPr txBox="1"/>
          <p:nvPr/>
        </p:nvSpPr>
        <p:spPr>
          <a:xfrm>
            <a:off x="1212783" y="5101389"/>
            <a:ext cx="10558914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/>
              <a:t>We can see that the tournament predictor is having a similar impact of choosing more of Local Predictor over </a:t>
            </a:r>
            <a:r>
              <a:rPr lang="en-US" b="1" dirty="0" err="1"/>
              <a:t>BiMod</a:t>
            </a:r>
            <a:r>
              <a:rPr lang="en-US" b="1" dirty="0"/>
              <a:t> predictor; </a:t>
            </a:r>
          </a:p>
        </p:txBody>
      </p:sp>
    </p:spTree>
    <p:extLst>
      <p:ext uri="{BB962C8B-B14F-4D97-AF65-F5344CB8AC3E}">
        <p14:creationId xmlns:p14="http://schemas.microsoft.com/office/powerpoint/2010/main" val="93565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D96974-7F87-8E4C-88E2-5E98A09AB5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873D0C-2953-CB43-8BF9-CB0AF2CDE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61813"/>
            <a:ext cx="10363200" cy="621511"/>
          </a:xfrm>
        </p:spPr>
        <p:txBody>
          <a:bodyPr/>
          <a:lstStyle/>
          <a:p>
            <a:r>
              <a:rPr lang="en-US" dirty="0"/>
              <a:t>Comparing All Branch Predictors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14DECB4-ABE6-D947-B74A-DA007E0B72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8074118"/>
              </p:ext>
            </p:extLst>
          </p:nvPr>
        </p:nvGraphicFramePr>
        <p:xfrm>
          <a:off x="7264041" y="3514941"/>
          <a:ext cx="4241193" cy="2457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E67F938-2889-7743-B65C-F682ECECB5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6205657"/>
              </p:ext>
            </p:extLst>
          </p:nvPr>
        </p:nvGraphicFramePr>
        <p:xfrm>
          <a:off x="7264042" y="1029760"/>
          <a:ext cx="4148596" cy="2288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624-C096-1546-83F7-3EC2FE5DE47F}"/>
              </a:ext>
            </a:extLst>
          </p:cNvPr>
          <p:cNvSpPr txBox="1"/>
          <p:nvPr/>
        </p:nvSpPr>
        <p:spPr>
          <a:xfrm>
            <a:off x="671332" y="1388962"/>
            <a:ext cx="6192455" cy="49559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Based on the comparison, we can see that the 458 benchmarking shows similar results to that of theoretical understanding – where Tournament having less mi predictions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While 470 shows that Local Predictor has slightly better compared to Tournament.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In both 470 &amp; 458, </a:t>
            </a:r>
            <a:r>
              <a:rPr lang="en-US" dirty="0" err="1">
                <a:solidFill>
                  <a:schemeClr val="tx2"/>
                </a:solidFill>
              </a:rPr>
              <a:t>bimod</a:t>
            </a:r>
            <a:r>
              <a:rPr lang="en-US" dirty="0">
                <a:solidFill>
                  <a:schemeClr val="tx2"/>
                </a:solidFill>
              </a:rPr>
              <a:t> is having poor mis prediction percentage compared to the others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We propose the systems to go with Tournament predictor, since they are having the least mis predictions for both the benchmarking standards; as well tournament predictor depends mostly on </a:t>
            </a:r>
            <a:r>
              <a:rPr lang="en-US">
                <a:solidFill>
                  <a:schemeClr val="tx2"/>
                </a:solidFill>
              </a:rPr>
              <a:t>local predictor.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Additionally, keeping the choice, and predictor size less will give better results as well reduce area and complexity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29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2C7C3A-1926-7340-9343-D5D0DAA0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Challenges </a:t>
            </a: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36233279-32BC-4833-99F9-A725F5A395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3513647"/>
              </p:ext>
            </p:extLst>
          </p:nvPr>
        </p:nvGraphicFramePr>
        <p:xfrm>
          <a:off x="914400" y="2057400"/>
          <a:ext cx="10363200" cy="4000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62095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9AA708-B009-0B45-8C9A-985D2CE75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97782" y="4337574"/>
            <a:ext cx="2299185" cy="160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46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Branch Predictor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1D671-2B93-0D45-9120-A630013B917F}"/>
              </a:ext>
            </a:extLst>
          </p:cNvPr>
          <p:cNvSpPr txBox="1"/>
          <p:nvPr/>
        </p:nvSpPr>
        <p:spPr>
          <a:xfrm>
            <a:off x="1020278" y="1617044"/>
            <a:ext cx="10587789" cy="42080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Branch Predictor is used to predict the next Address of the instruction (IP)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Basic things needed during prediction: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it’s a branch instruction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Possible branch direction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Branch target address – if taken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 look up table to hold the previous values (commonly known as BTB – Branch Target Buffer or Branch History Table)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Based on the principle of Spatial &amp; Temporal Locality, we can help the CPU to predict the next instruction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Mis predict recovery mechanism – incase the predicted value is wrong.</a:t>
            </a:r>
          </a:p>
        </p:txBody>
      </p:sp>
    </p:spTree>
    <p:extLst>
      <p:ext uri="{BB962C8B-B14F-4D97-AF65-F5344CB8AC3E}">
        <p14:creationId xmlns:p14="http://schemas.microsoft.com/office/powerpoint/2010/main" val="158407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information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Branch Predictor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E32FE-ACE1-6149-AD00-4944239D45B1}"/>
              </a:ext>
            </a:extLst>
          </p:cNvPr>
          <p:cNvSpPr txBox="1"/>
          <p:nvPr/>
        </p:nvSpPr>
        <p:spPr>
          <a:xfrm>
            <a:off x="914400" y="1694046"/>
            <a:ext cx="10443411" cy="15765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Improves the performance during branch instruction execution in pipelining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The CPU doesn’t need to stall by waiting to compute the next instruction to be executed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/>
              <a:t>Improve the flow in the instruction pipeline.</a:t>
            </a:r>
          </a:p>
        </p:txBody>
      </p:sp>
    </p:spTree>
    <p:extLst>
      <p:ext uri="{BB962C8B-B14F-4D97-AF65-F5344CB8AC3E}">
        <p14:creationId xmlns:p14="http://schemas.microsoft.com/office/powerpoint/2010/main" val="163105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2BBE0-A540-3B42-9F02-0DAE084373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AFF877-EA82-B24C-B7B5-3CFAABA96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types of Branch Predictor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3C6F38-7A16-1740-AF50-7091488F5DFF}"/>
              </a:ext>
            </a:extLst>
          </p:cNvPr>
          <p:cNvSpPr txBox="1"/>
          <p:nvPr/>
        </p:nvSpPr>
        <p:spPr>
          <a:xfrm>
            <a:off x="914400" y="1532238"/>
            <a:ext cx="10540314" cy="46243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120"/>
              </a:spcAft>
            </a:pPr>
            <a:r>
              <a:rPr lang="en-IN" sz="1600" b="1" dirty="0"/>
              <a:t>1. Local Branch predictor :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02122"/>
                </a:solidFill>
              </a:rPr>
              <a:t> A 2-bit predictor that has a separate history buffer for each conditional jump instruction. 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02122"/>
                </a:solidFill>
              </a:rPr>
              <a:t>It uses two-level adaptive predictor.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Trade off</a:t>
            </a:r>
            <a:r>
              <a:rPr lang="en-US" sz="1600" dirty="0">
                <a:solidFill>
                  <a:srgbClr val="202122"/>
                </a:solidFill>
              </a:rPr>
              <a:t>- Predictor is simple to implement. </a:t>
            </a:r>
          </a:p>
          <a:p>
            <a:pPr>
              <a:spcAft>
                <a:spcPts val="120"/>
              </a:spcAft>
            </a:pPr>
            <a:r>
              <a:rPr lang="en-US" sz="1600" dirty="0">
                <a:solidFill>
                  <a:srgbClr val="202122"/>
                </a:solidFill>
              </a:rPr>
              <a:t>                     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Generally, miss prediction rates are higher.</a:t>
            </a:r>
          </a:p>
          <a:p>
            <a:pPr>
              <a:spcAft>
                <a:spcPts val="120"/>
              </a:spcAft>
            </a:pPr>
            <a:endParaRPr lang="en-US" sz="1600" dirty="0">
              <a:solidFill>
                <a:srgbClr val="202122"/>
              </a:solidFill>
            </a:endParaRPr>
          </a:p>
          <a:p>
            <a:pPr>
              <a:spcAft>
                <a:spcPts val="120"/>
              </a:spcAft>
            </a:pPr>
            <a:r>
              <a:rPr lang="en-IN" sz="1600" b="1" dirty="0"/>
              <a:t>2. </a:t>
            </a:r>
            <a:r>
              <a:rPr lang="en-IN" sz="1600" b="1" dirty="0" err="1"/>
              <a:t>BiMode</a:t>
            </a:r>
            <a:r>
              <a:rPr lang="en-IN" sz="1600" b="1" dirty="0"/>
              <a:t> Branch predictor :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IN" sz="1600" dirty="0"/>
              <a:t> A Global Behavioural Branch Predictor that </a:t>
            </a:r>
            <a:r>
              <a:rPr lang="en-US" sz="1600" dirty="0"/>
              <a:t>eliminates destructive aliasing in global history indexed schemes.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It is more considered to be efficient than local branch predictor; since it uses two level of prediction history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Trade off -  mis prediction are comparatively low than local branch predictor. But strict tradeoff between area and energy.</a:t>
            </a:r>
          </a:p>
          <a:p>
            <a:pPr>
              <a:spcAft>
                <a:spcPts val="120"/>
              </a:spcAft>
            </a:pPr>
            <a:endParaRPr lang="en-US" sz="1600" b="1" dirty="0"/>
          </a:p>
          <a:p>
            <a:pPr>
              <a:spcAft>
                <a:spcPts val="120"/>
              </a:spcAft>
            </a:pPr>
            <a:r>
              <a:rPr lang="en-US" sz="1600" b="1" dirty="0"/>
              <a:t>3. </a:t>
            </a:r>
            <a:r>
              <a:rPr lang="en-IN" sz="1600" b="1" dirty="0"/>
              <a:t>Tournament Branch Predictor </a:t>
            </a:r>
            <a:r>
              <a:rPr lang="en-IN" sz="1600" dirty="0"/>
              <a:t>: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It is the </a:t>
            </a:r>
            <a:r>
              <a:rPr lang="en-IN" sz="1600" dirty="0"/>
              <a:t>Combined/Hybrid Predictor.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IN" sz="1600" dirty="0"/>
              <a:t>T</a:t>
            </a:r>
            <a:r>
              <a:rPr lang="en-US" sz="1600" dirty="0">
                <a:solidFill>
                  <a:srgbClr val="373D3F"/>
                </a:solidFill>
              </a:rPr>
              <a:t>here are two different predictors maintained, one based on global information, and one based on local information, and the option of the predictor is based on a selection strategy.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Trade off - Involves complex circuitry. </a:t>
            </a:r>
          </a:p>
          <a:p>
            <a:pPr marL="285750" indent="-285750"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Predictor needs more area to implement</a:t>
            </a:r>
          </a:p>
        </p:txBody>
      </p:sp>
    </p:spTree>
    <p:extLst>
      <p:ext uri="{BB962C8B-B14F-4D97-AF65-F5344CB8AC3E}">
        <p14:creationId xmlns:p14="http://schemas.microsoft.com/office/powerpoint/2010/main" val="1933952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62E619-BD72-544A-B11B-A0C79BB361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F82DFC-5F11-8F47-B64C-4568E58D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gem5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2234F4-2F60-9B4A-9931-4E48AC23565E}"/>
              </a:ext>
            </a:extLst>
          </p:cNvPr>
          <p:cNvSpPr txBox="1"/>
          <p:nvPr/>
        </p:nvSpPr>
        <p:spPr>
          <a:xfrm>
            <a:off x="1058779" y="1559293"/>
            <a:ext cx="10549288" cy="41549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gem5 is a modular discrete event driven computer system simulator platform.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Primarily written in C++ &amp; python, which allows capabilities to write our own custom modules for more complex simulations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gem5 has 3 main Branch Predictors.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Local Predictor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BiMod</a:t>
            </a:r>
            <a:r>
              <a:rPr lang="en-US" dirty="0"/>
              <a:t> Predictor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Tournament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81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AA36EA-24AB-604D-8434-8FBE6C862AF1}"/>
              </a:ext>
            </a:extLst>
          </p:cNvPr>
          <p:cNvSpPr txBox="1"/>
          <p:nvPr/>
        </p:nvSpPr>
        <p:spPr>
          <a:xfrm>
            <a:off x="914400" y="2073443"/>
            <a:ext cx="4876800" cy="36576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Used the gem5 available on the ce6304 VM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Access to the machine:  (NET ID Access with VPN only)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ssh</a:t>
            </a:r>
            <a:r>
              <a:rPr lang="en-US" dirty="0"/>
              <a:t> &lt;</a:t>
            </a:r>
            <a:r>
              <a:rPr lang="en-US" dirty="0" err="1"/>
              <a:t>netid</a:t>
            </a:r>
            <a:r>
              <a:rPr lang="en-US" dirty="0"/>
              <a:t>&gt;@ce6304.utdallas.edu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Copied gem5 to our home </a:t>
            </a:r>
            <a:r>
              <a:rPr lang="en-US" dirty="0" err="1"/>
              <a:t>dir</a:t>
            </a:r>
            <a:endParaRPr lang="en-US" dirty="0"/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cp –</a:t>
            </a:r>
            <a:r>
              <a:rPr lang="en-US" dirty="0" err="1"/>
              <a:t>rvf</a:t>
            </a:r>
            <a:r>
              <a:rPr lang="en-US" dirty="0"/>
              <a:t> /</a:t>
            </a:r>
            <a:r>
              <a:rPr lang="en-US" dirty="0" err="1"/>
              <a:t>usr</a:t>
            </a:r>
            <a:r>
              <a:rPr lang="en-US" dirty="0"/>
              <a:t>/local/gem5 ~/gem5</a:t>
            </a:r>
          </a:p>
        </p:txBody>
      </p:sp>
      <p:pic>
        <p:nvPicPr>
          <p:cNvPr id="9" name="Picture 8" descr="gem5 cloned to home dir for developer usage">
            <a:extLst>
              <a:ext uri="{FF2B5EF4-FFF2-40B4-BE49-F238E27FC236}">
                <a16:creationId xmlns:a16="http://schemas.microsoft.com/office/drawing/2014/main" id="{F7487C94-CA23-5844-9583-D54B629C3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900" y="2073443"/>
            <a:ext cx="4860600" cy="3657602"/>
          </a:xfrm>
          <a:prstGeom prst="rect">
            <a:avLst/>
          </a:prstGeom>
          <a:noFill/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1AB1E91-1F25-47AB-BBB6-3664F9FCBE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6428256"/>
            <a:ext cx="6705600" cy="16793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301839-5F33-524D-BAA5-266A95754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gem5 Setup</a:t>
            </a:r>
          </a:p>
        </p:txBody>
      </p:sp>
    </p:spTree>
    <p:extLst>
      <p:ext uri="{BB962C8B-B14F-4D97-AF65-F5344CB8AC3E}">
        <p14:creationId xmlns:p14="http://schemas.microsoft.com/office/powerpoint/2010/main" val="1649724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939E6-B74C-D940-AD3E-8F9ED92EB3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55AC05-63B8-3F4D-A26A-743ACD17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gem5 Configurations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28486-95C5-2048-AF48-C82A88AED263}"/>
              </a:ext>
            </a:extLst>
          </p:cNvPr>
          <p:cNvSpPr txBox="1"/>
          <p:nvPr/>
        </p:nvSpPr>
        <p:spPr>
          <a:xfrm>
            <a:off x="914401" y="1617044"/>
            <a:ext cx="10472286" cy="5693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To add Branch Predictor support – $</a:t>
            </a:r>
            <a:r>
              <a:rPr lang="en-US" sz="1600" dirty="0" err="1"/>
              <a:t>gem_home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r>
              <a:rPr lang="en-US" sz="1600" dirty="0"/>
              <a:t>/</a:t>
            </a:r>
            <a:r>
              <a:rPr lang="en-US" sz="1600" dirty="0" err="1"/>
              <a:t>cpu</a:t>
            </a:r>
            <a:r>
              <a:rPr lang="en-US" sz="1600" dirty="0"/>
              <a:t>/simple/</a:t>
            </a:r>
            <a:r>
              <a:rPr lang="en-US" sz="1600" dirty="0" err="1"/>
              <a:t>BaseSimpleCPU.py</a:t>
            </a:r>
            <a:r>
              <a:rPr lang="en-US" sz="1600" dirty="0"/>
              <a:t>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Replace the NULL as </a:t>
            </a:r>
            <a:r>
              <a:rPr lang="en-US" sz="1600" dirty="0" err="1"/>
              <a:t>LocalBP</a:t>
            </a:r>
            <a:r>
              <a:rPr lang="en-US" sz="1600" dirty="0"/>
              <a:t>() / </a:t>
            </a:r>
            <a:r>
              <a:rPr lang="en-US" sz="1600" dirty="0" err="1"/>
              <a:t>BiModBP</a:t>
            </a:r>
            <a:r>
              <a:rPr lang="en-US" sz="1600" dirty="0"/>
              <a:t>() / </a:t>
            </a:r>
            <a:r>
              <a:rPr lang="en-US" sz="1600" dirty="0" err="1"/>
              <a:t>TournamentBP</a:t>
            </a:r>
            <a:r>
              <a:rPr lang="en-US" sz="1600" dirty="0"/>
              <a:t>() one by one and work on it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E30764-DBCD-5045-9947-B9AADA7F1EEC}"/>
              </a:ext>
            </a:extLst>
          </p:cNvPr>
          <p:cNvSpPr txBox="1"/>
          <p:nvPr/>
        </p:nvSpPr>
        <p:spPr>
          <a:xfrm>
            <a:off x="3570972" y="2531446"/>
            <a:ext cx="3840481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Adding Predictor based configurations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290CC1-DB4F-EC47-8E56-DEECBD7450A1}"/>
              </a:ext>
            </a:extLst>
          </p:cNvPr>
          <p:cNvSpPr txBox="1"/>
          <p:nvPr/>
        </p:nvSpPr>
        <p:spPr>
          <a:xfrm>
            <a:off x="994610" y="3027656"/>
            <a:ext cx="10202779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tx2"/>
                </a:solidFill>
              </a:rPr>
              <a:t>Update the predictor size @ $</a:t>
            </a:r>
            <a:r>
              <a:rPr lang="en-US" b="1" dirty="0" err="1">
                <a:solidFill>
                  <a:schemeClr val="tx2"/>
                </a:solidFill>
              </a:rPr>
              <a:t>gem_home</a:t>
            </a:r>
            <a:r>
              <a:rPr lang="en-US" b="1" dirty="0">
                <a:solidFill>
                  <a:schemeClr val="tx2"/>
                </a:solidFill>
              </a:rPr>
              <a:t>/</a:t>
            </a:r>
            <a:r>
              <a:rPr lang="en-US" b="1" dirty="0" err="1">
                <a:solidFill>
                  <a:schemeClr val="tx2"/>
                </a:solidFill>
              </a:rPr>
              <a:t>src</a:t>
            </a:r>
            <a:r>
              <a:rPr lang="en-US" b="1" dirty="0">
                <a:solidFill>
                  <a:schemeClr val="tx2"/>
                </a:solidFill>
              </a:rPr>
              <a:t>/</a:t>
            </a:r>
            <a:r>
              <a:rPr lang="en-US" b="1" dirty="0" err="1">
                <a:solidFill>
                  <a:schemeClr val="tx2"/>
                </a:solidFill>
              </a:rPr>
              <a:t>cpu</a:t>
            </a:r>
            <a:r>
              <a:rPr lang="en-US" b="1" dirty="0">
                <a:solidFill>
                  <a:schemeClr val="tx2"/>
                </a:solidFill>
              </a:rPr>
              <a:t>/</a:t>
            </a:r>
            <a:r>
              <a:rPr lang="en-US" b="1" dirty="0" err="1">
                <a:solidFill>
                  <a:schemeClr val="tx2"/>
                </a:solidFill>
              </a:rPr>
              <a:t>pred</a:t>
            </a:r>
            <a:r>
              <a:rPr lang="en-US" b="1" dirty="0">
                <a:solidFill>
                  <a:schemeClr val="tx2"/>
                </a:solidFill>
              </a:rPr>
              <a:t>/</a:t>
            </a:r>
            <a:r>
              <a:rPr lang="en-US" b="1" dirty="0" err="1">
                <a:solidFill>
                  <a:schemeClr val="tx2"/>
                </a:solidFill>
              </a:rPr>
              <a:t>BranchPredictor.py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C075F-85AC-0344-8F4E-876EC884ED51}"/>
              </a:ext>
            </a:extLst>
          </p:cNvPr>
          <p:cNvSpPr txBox="1"/>
          <p:nvPr/>
        </p:nvSpPr>
        <p:spPr>
          <a:xfrm>
            <a:off x="994610" y="3686476"/>
            <a:ext cx="10392077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			Adding custom parameters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6E8AF5-D43E-B846-87E8-FE7F1423A1EA}"/>
              </a:ext>
            </a:extLst>
          </p:cNvPr>
          <p:cNvSpPr txBox="1"/>
          <p:nvPr/>
        </p:nvSpPr>
        <p:spPr>
          <a:xfrm>
            <a:off x="994610" y="4263992"/>
            <a:ext cx="10584582" cy="21859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Add custom code to files for additional stats (added to the project submission)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sz="1600" dirty="0"/>
              <a:t>$</a:t>
            </a:r>
            <a:r>
              <a:rPr lang="en-US" sz="1600" dirty="0" err="1"/>
              <a:t>gem_home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r>
              <a:rPr lang="en-US" sz="1600" dirty="0"/>
              <a:t>/</a:t>
            </a:r>
            <a:r>
              <a:rPr lang="en-US" sz="1600" dirty="0" err="1"/>
              <a:t>cpu</a:t>
            </a:r>
            <a:r>
              <a:rPr lang="en-US" sz="1600" dirty="0"/>
              <a:t>/</a:t>
            </a:r>
            <a:r>
              <a:rPr lang="en-US" sz="1600" dirty="0" err="1"/>
              <a:t>pred</a:t>
            </a:r>
            <a:r>
              <a:rPr lang="en-US" sz="1600" dirty="0"/>
              <a:t>/</a:t>
            </a:r>
            <a:r>
              <a:rPr lang="en-US" sz="1600" dirty="0" err="1"/>
              <a:t>bpred_unit.cc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600" dirty="0"/>
              <a:t>$</a:t>
            </a:r>
            <a:r>
              <a:rPr lang="en-US" sz="1600" dirty="0" err="1"/>
              <a:t>gem_home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r>
              <a:rPr lang="en-US" sz="1600" dirty="0"/>
              <a:t>/</a:t>
            </a:r>
            <a:r>
              <a:rPr lang="en-US" sz="1600" dirty="0" err="1"/>
              <a:t>cpu</a:t>
            </a:r>
            <a:r>
              <a:rPr lang="en-US" sz="1600" dirty="0"/>
              <a:t>/</a:t>
            </a:r>
            <a:r>
              <a:rPr lang="en-US" sz="1600" dirty="0" err="1"/>
              <a:t>pred</a:t>
            </a:r>
            <a:r>
              <a:rPr lang="en-US" sz="1600" dirty="0"/>
              <a:t>/</a:t>
            </a:r>
            <a:r>
              <a:rPr lang="en-US" sz="1600" dirty="0" err="1"/>
              <a:t>bpred_unit.hh</a:t>
            </a:r>
            <a:endParaRPr lang="en-US" sz="1600" dirty="0"/>
          </a:p>
          <a:p>
            <a:pPr>
              <a:lnSpc>
                <a:spcPct val="120000"/>
              </a:lnSpc>
            </a:pP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600" dirty="0"/>
              <a:t>$</a:t>
            </a:r>
            <a:r>
              <a:rPr lang="en-US" sz="1600" dirty="0" err="1"/>
              <a:t>gem_home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r>
              <a:rPr lang="en-US" sz="1600" dirty="0"/>
              <a:t>/</a:t>
            </a:r>
            <a:r>
              <a:rPr lang="en-US" sz="1600" dirty="0" err="1"/>
              <a:t>cpu</a:t>
            </a:r>
            <a:r>
              <a:rPr lang="en-US" sz="1600" dirty="0"/>
              <a:t>/simple/</a:t>
            </a:r>
            <a:r>
              <a:rPr lang="en-US" sz="1600" dirty="0" err="1"/>
              <a:t>base.cc</a:t>
            </a:r>
            <a:r>
              <a:rPr lang="en-US" sz="1600" dirty="0"/>
              <a:t> 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$</a:t>
            </a:r>
            <a:r>
              <a:rPr lang="en-US" sz="1600" dirty="0" err="1"/>
              <a:t>gem_home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r>
              <a:rPr lang="en-US" sz="1600" dirty="0"/>
              <a:t>/</a:t>
            </a:r>
            <a:r>
              <a:rPr lang="en-US" sz="1600" dirty="0" err="1"/>
              <a:t>cpu</a:t>
            </a:r>
            <a:r>
              <a:rPr lang="en-US" sz="1600" dirty="0"/>
              <a:t>/simple/</a:t>
            </a:r>
            <a:r>
              <a:rPr lang="en-US" sz="1600" dirty="0" err="1"/>
              <a:t>exec_context.hh</a:t>
            </a:r>
            <a:r>
              <a:rPr lang="en-US" sz="1600" b="1" dirty="0"/>
              <a:t> </a:t>
            </a:r>
            <a:endParaRPr lang="en-US" sz="1600" dirty="0"/>
          </a:p>
          <a:p>
            <a:pPr>
              <a:lnSpc>
                <a:spcPct val="120000"/>
              </a:lnSpc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677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7C57971-12CD-4C47-B6B2-2875E866AB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02" r="15562" b="-3"/>
          <a:stretch/>
        </p:blipFill>
        <p:spPr>
          <a:xfrm>
            <a:off x="914400" y="2073443"/>
            <a:ext cx="4876800" cy="3657602"/>
          </a:xfrm>
          <a:prstGeom prst="rect">
            <a:avLst/>
          </a:prstGeom>
          <a:noFill/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4220AE-CB28-0440-AF27-BC45C8E1E1AE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3"/>
          <a:srcRect l="690" r="20642" b="-2"/>
          <a:stretch/>
        </p:blipFill>
        <p:spPr>
          <a:xfrm>
            <a:off x="6400800" y="2073443"/>
            <a:ext cx="4876800" cy="3657602"/>
          </a:xfrm>
          <a:prstGeom prst="rect">
            <a:avLst/>
          </a:prstGeom>
          <a:noFill/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04ABF1D6-0984-4D4D-BDBD-5AAB2EA78C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6428256"/>
            <a:ext cx="6705600" cy="16793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2B6323B-BAEE-4240-ADA5-CBE05084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</p:spPr>
        <p:txBody>
          <a:bodyPr anchor="t">
            <a:normAutofit/>
          </a:bodyPr>
          <a:lstStyle/>
          <a:p>
            <a:r>
              <a:rPr lang="en-US" dirty="0"/>
              <a:t>A Sample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757194864"/>
      </p:ext>
    </p:extLst>
  </p:cSld>
  <p:clrMapOvr>
    <a:masterClrMapping/>
  </p:clrMapOvr>
</p:sld>
</file>

<file path=ppt/theme/theme1.xml><?xml version="1.0" encoding="utf-8"?>
<a:theme xmlns:a="http://schemas.openxmlformats.org/drawingml/2006/main" name="Sophisticated Business">
  <a:themeElements>
    <a:clrScheme name="UTD 2019 Colors">
      <a:dk1>
        <a:srgbClr val="000000"/>
      </a:dk1>
      <a:lt1>
        <a:srgbClr val="FFFFFF"/>
      </a:lt1>
      <a:dk2>
        <a:srgbClr val="414141"/>
      </a:dk2>
      <a:lt2>
        <a:srgbClr val="E7E6E6"/>
      </a:lt2>
      <a:accent1>
        <a:srgbClr val="E87500"/>
      </a:accent1>
      <a:accent2>
        <a:srgbClr val="69BD28"/>
      </a:accent2>
      <a:accent3>
        <a:srgbClr val="00A0DE"/>
      </a:accent3>
      <a:accent4>
        <a:srgbClr val="FFB611"/>
      </a:accent4>
      <a:accent5>
        <a:srgbClr val="154734"/>
      </a:accent5>
      <a:accent6>
        <a:srgbClr val="5FE0B7"/>
      </a:accent6>
      <a:hlink>
        <a:srgbClr val="C8C8C8"/>
      </a:hlink>
      <a:folHlink>
        <a:srgbClr val="808080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wrap="none" lIns="228600" tIns="228600" rIns="228600" bIns="228600" rtlCol="0" anchor="ctr">
        <a:noAutofit/>
      </a:bodyPr>
      <a:lstStyle>
        <a:defPPr algn="ctr">
          <a:defRPr sz="1400" dirty="0" smtClean="0">
            <a:solidFill>
              <a:schemeClr val="bg1"/>
            </a:solidFill>
            <a:latin typeface="Franklin Gothic Demi Cond" panose="020B07060304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20000"/>
          </a:lnSpc>
          <a:defRPr dirty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1982</TotalTime>
  <Words>1848</Words>
  <Application>Microsoft Macintosh PowerPoint</Application>
  <PresentationFormat>Widescreen</PresentationFormat>
  <Paragraphs>211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Franklin Gothic Book</vt:lpstr>
      <vt:lpstr>Franklin Gothic Demi Cond</vt:lpstr>
      <vt:lpstr>Georgia</vt:lpstr>
      <vt:lpstr>Wingdings</vt:lpstr>
      <vt:lpstr>Sophisticated Business</vt:lpstr>
      <vt:lpstr>Branch Predictor - Analysis</vt:lpstr>
      <vt:lpstr>Contents</vt:lpstr>
      <vt:lpstr>What is a Branch Predictor ?</vt:lpstr>
      <vt:lpstr>Need for Branch Predictor ?</vt:lpstr>
      <vt:lpstr>3 types of Branch Predictor</vt:lpstr>
      <vt:lpstr>gem5 Introduction</vt:lpstr>
      <vt:lpstr>gem5 Setup</vt:lpstr>
      <vt:lpstr>gem5 Configurations </vt:lpstr>
      <vt:lpstr>A Sample Configuration</vt:lpstr>
      <vt:lpstr>Building gem5 </vt:lpstr>
      <vt:lpstr>Benchmark Setup</vt:lpstr>
      <vt:lpstr>Understanding the Simulation</vt:lpstr>
      <vt:lpstr>Simulation</vt:lpstr>
      <vt:lpstr>Local predictor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Need for Branch Predictor ?</vt:lpstr>
      <vt:lpstr>PowerPoint Presentation</vt:lpstr>
      <vt:lpstr>Comparing All Branch Predictors </vt:lpstr>
      <vt:lpstr>Challenges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Duarte;Inc. 2014</dc:creator>
  <cp:lastModifiedBy>vignesh kumar</cp:lastModifiedBy>
  <cp:revision>295</cp:revision>
  <dcterms:created xsi:type="dcterms:W3CDTF">2014-02-06T21:29:49Z</dcterms:created>
  <dcterms:modified xsi:type="dcterms:W3CDTF">2021-11-08T05:41:16Z</dcterms:modified>
</cp:coreProperties>
</file>

<file path=docProps/thumbnail.jpeg>
</file>